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Lst>
  <p:sldSz cy="6858000" cx="12192000"/>
  <p:notesSz cx="7315200" cy="9601200"/>
  <p:embeddedFontLst>
    <p:embeddedFont>
      <p:font typeface="Gill Sans"/>
      <p:regular r:id="rId62"/>
      <p:bold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5120">
          <p15:clr>
            <a:srgbClr val="A4A3A4"/>
          </p15:clr>
        </p15:guide>
      </p15:sldGuideLst>
    </p:ext>
    <p:ext uri="{2D200454-40CA-4A62-9FC3-DE9A4176ACB9}">
      <p15:notesGuideLst>
        <p15:guide id="1" orient="horz" pos="3025">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61D28FB-C7A9-4B58-9158-5FD1AC068614}">
  <a:tblStyle styleId="{261D28FB-C7A9-4B58-9158-5FD1AC06861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368A9B0-39EB-4783-B1A3-B3EDED5A469F}" styleName="Table_1">
    <a:wholeTbl>
      <a:tcTxStyle b="off" i="off">
        <a:font>
          <a:latin typeface="Tw Cen MT"/>
          <a:ea typeface="Tw Cen MT"/>
          <a:cs typeface="Tw Cen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F"/>
          </a:solidFill>
        </a:fill>
      </a:tcStyle>
    </a:wholeTbl>
    <a:band1H>
      <a:tcTxStyle/>
      <a:tcStyle>
        <a:fill>
          <a:solidFill>
            <a:srgbClr val="CAD2DD"/>
          </a:solidFill>
        </a:fill>
      </a:tcStyle>
    </a:band1H>
    <a:band2H>
      <a:tcTxStyle/>
    </a:band2H>
    <a:band1V>
      <a:tcTxStyle/>
      <a:tcStyle>
        <a:fill>
          <a:solidFill>
            <a:srgbClr val="CAD2DD"/>
          </a:solidFill>
        </a:fill>
      </a:tcStyle>
    </a:band1V>
    <a:band2V>
      <a:tcTxStyle/>
    </a:band2V>
    <a:lastCol>
      <a:tcTxStyle b="on" i="off">
        <a:font>
          <a:latin typeface="Tw Cen MT"/>
          <a:ea typeface="Tw Cen MT"/>
          <a:cs typeface="Tw Cen MT"/>
        </a:font>
        <a:schemeClr val="lt1"/>
      </a:tcTxStyle>
      <a:tcStyle>
        <a:fill>
          <a:solidFill>
            <a:schemeClr val="accent1"/>
          </a:solidFill>
        </a:fill>
      </a:tcStyle>
    </a:lastCol>
    <a:firstCol>
      <a:tcTxStyle b="on" i="off">
        <a:font>
          <a:latin typeface="Tw Cen MT"/>
          <a:ea typeface="Tw Cen MT"/>
          <a:cs typeface="Tw Cen MT"/>
        </a:font>
        <a:schemeClr val="lt1"/>
      </a:tcTxStyle>
      <a:tcStyle>
        <a:fill>
          <a:solidFill>
            <a:schemeClr val="accent1"/>
          </a:solidFill>
        </a:fill>
      </a:tcStyle>
    </a:firstCol>
    <a:lastRow>
      <a:tcTxStyle b="on" i="off">
        <a:font>
          <a:latin typeface="Tw Cen MT"/>
          <a:ea typeface="Tw Cen MT"/>
          <a:cs typeface="Tw Cen M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w Cen MT"/>
          <a:ea typeface="Tw Cen MT"/>
          <a:cs typeface="Tw Cen M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5120"/>
      </p:guideLst>
    </p:cSldViewPr>
  </p:slideViewPr>
  <p:notesViewPr>
    <p:cSldViewPr snapToGrid="0">
      <p:cViewPr varScale="1">
        <p:scale>
          <a:sx n="100" d="100"/>
          <a:sy n="100" d="100"/>
        </p:scale>
        <p:origin x="0" y="0"/>
      </p:cViewPr>
      <p:guideLst>
        <p:guide pos="3025" orient="horz"/>
        <p:guide pos="2305"/>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GillSans-regular.fntdata"/><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OpenSans-regular.fntdata"/><Relationship Id="rId63" Type="http://schemas.openxmlformats.org/officeDocument/2006/relationships/font" Target="fonts/GillSans-bold.fntdata"/><Relationship Id="rId22" Type="http://schemas.openxmlformats.org/officeDocument/2006/relationships/slide" Target="slides/slide16.xml"/><Relationship Id="rId66" Type="http://schemas.openxmlformats.org/officeDocument/2006/relationships/font" Target="fonts/OpenSans-italic.fntdata"/><Relationship Id="rId21" Type="http://schemas.openxmlformats.org/officeDocument/2006/relationships/slide" Target="slides/slide15.xml"/><Relationship Id="rId65" Type="http://schemas.openxmlformats.org/officeDocument/2006/relationships/font" Target="fonts/OpenSans-bold.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OpenSans-bold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3" y="3"/>
            <a:ext cx="3170238" cy="481015"/>
          </a:xfrm>
          <a:prstGeom prst="rect">
            <a:avLst/>
          </a:prstGeom>
          <a:noFill/>
          <a:ln>
            <a:noFill/>
          </a:ln>
        </p:spPr>
        <p:txBody>
          <a:bodyPr anchorCtr="0" anchor="t" bIns="48775" lIns="97575" spcFirstLastPara="1" rIns="97575" wrap="square" tIns="48775">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4144969" y="3"/>
            <a:ext cx="3170238" cy="481015"/>
          </a:xfrm>
          <a:prstGeom prst="rect">
            <a:avLst/>
          </a:prstGeom>
          <a:noFill/>
          <a:ln>
            <a:noFill/>
          </a:ln>
        </p:spPr>
        <p:txBody>
          <a:bodyPr anchorCtr="0" anchor="t" bIns="48775" lIns="97575" spcFirstLastPara="1" rIns="97575" wrap="square" tIns="48775">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9pPr>
          </a:lstStyle>
          <a:p/>
        </p:txBody>
      </p:sp>
      <p:sp>
        <p:nvSpPr>
          <p:cNvPr id="5" name="Google Shape;5;n"/>
          <p:cNvSpPr/>
          <p:nvPr>
            <p:ph idx="3"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3" y="9120188"/>
            <a:ext cx="3170238" cy="481012"/>
          </a:xfrm>
          <a:prstGeom prst="rect">
            <a:avLst/>
          </a:prstGeom>
          <a:noFill/>
          <a:ln>
            <a:noFill/>
          </a:ln>
        </p:spPr>
        <p:txBody>
          <a:bodyPr anchorCtr="0" anchor="b" bIns="48775" lIns="97575" spcFirstLastPara="1" rIns="97575" wrap="square" tIns="48775">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1: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 name="Google Shape;41;p1: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42" name="Google Shape;42;p1: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p:nvPr>
            <p:ph idx="2" type="sldImg"/>
          </p:nvPr>
        </p:nvSpPr>
        <p:spPr>
          <a:xfrm>
            <a:off x="454025" y="715963"/>
            <a:ext cx="6407150"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8" name="Google Shape;168;p10: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169" name="Google Shape;169;p10: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1: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181" name="Google Shape;181;p11: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2:notes"/>
          <p:cNvSpPr/>
          <p:nvPr>
            <p:ph idx="2" type="sldImg"/>
          </p:nvPr>
        </p:nvSpPr>
        <p:spPr>
          <a:xfrm>
            <a:off x="454025" y="715963"/>
            <a:ext cx="6407150"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1" name="Google Shape;191;p12: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192" name="Google Shape;192;p12: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3:notes"/>
          <p:cNvSpPr/>
          <p:nvPr>
            <p:ph idx="2" type="sldImg"/>
          </p:nvPr>
        </p:nvSpPr>
        <p:spPr>
          <a:xfrm>
            <a:off x="454025" y="715963"/>
            <a:ext cx="6407150"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5" name="Google Shape;205;p13: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206" name="Google Shape;206;p13: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4: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4" name="Google Shape;244;p14: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245" name="Google Shape;245;p14: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5: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6" name="Google Shape;256;p15: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257" name="Google Shape;257;p15: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6: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8" name="Google Shape;268;p16: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269" name="Google Shape;269;p16: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7: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283" name="Google Shape;283;p17: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8: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292" name="Google Shape;292;p18: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9: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304" name="Google Shape;304;p19: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p:nvPr>
            <p:ph idx="2" type="sldImg"/>
          </p:nvPr>
        </p:nvSpPr>
        <p:spPr>
          <a:xfrm>
            <a:off x="454025" y="715963"/>
            <a:ext cx="6407150"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 name="Google Shape;55;p2: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56" name="Google Shape;56;p2: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0: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315" name="Google Shape;315;p20: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1: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5" name="Google Shape;325;p21: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326" name="Google Shape;326;p21: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2: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347" name="Google Shape;347;p22: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3: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9" name="Google Shape;369;p23: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370" name="Google Shape;370;p23: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4: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378" name="Google Shape;378;p24: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5: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391" name="Google Shape;391;p25: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6: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2" name="Google Shape;402;p26: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403" name="Google Shape;403;p26: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7: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413" name="Google Shape;413;p27: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8: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432" name="Google Shape;432;p28: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9: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440" name="Google Shape;440;p29: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64" name="Google Shape;64;p3: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0: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449" name="Google Shape;449;p30: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1: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458" name="Google Shape;458;p31: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2: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468" name="Google Shape;468;p32: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3: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474" name="Google Shape;474;p33: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34: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695" name="Google Shape;695;p34: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5: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704" name="Google Shape;704;p35: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36: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712" name="Google Shape;712;p36: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37: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719" name="Google Shape;719;p37: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38: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726" name="Google Shape;726;p38: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39: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739" name="Google Shape;739;p39: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4" name="Google Shape;94;p4: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rPr lang="en-US"/>
              <a:t>Coating Barrier prevents exposure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Coat all surfaces exposed to sample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Coating getting better</a:t>
            </a:r>
            <a:endParaRPr/>
          </a:p>
        </p:txBody>
      </p:sp>
      <p:sp>
        <p:nvSpPr>
          <p:cNvPr id="95" name="Google Shape;95;p4: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40: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748" name="Google Shape;748;p40: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41: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56" name="Google Shape;756;p41: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757" name="Google Shape;757;p41: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42: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774" name="Google Shape;774;p42: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43: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780" name="Google Shape;780;p43: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44: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787" name="Google Shape;787;p44: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45: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796" name="Google Shape;796;p45: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46: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802" name="Google Shape;802;p46: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47: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812" name="Google Shape;812;p47: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48: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819" name="Google Shape;819;p48: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49: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830" name="Google Shape;830;p49: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107" name="Google Shape;107;p5: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50: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837" name="Google Shape;837;p50: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51: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847" name="Google Shape;847;p51: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52: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853" name="Google Shape;853;p52: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53: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860" name="Google Shape;860;p53: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54: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867" name="Google Shape;867;p54: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55: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78" name="Google Shape;878;p55:notes"/>
          <p:cNvSpPr txBox="1"/>
          <p:nvPr>
            <p:ph idx="1" type="body"/>
          </p:nvPr>
        </p:nvSpPr>
        <p:spPr>
          <a:xfrm>
            <a:off x="974728" y="4560895"/>
            <a:ext cx="5365752" cy="4321175"/>
          </a:xfrm>
          <a:prstGeom prst="rect">
            <a:avLst/>
          </a:prstGeom>
          <a:noFill/>
          <a:ln>
            <a:noFill/>
          </a:ln>
        </p:spPr>
        <p:txBody>
          <a:bodyPr anchorCtr="0" anchor="t" bIns="48775" lIns="97575" spcFirstLastPara="1" rIns="97575" wrap="square" tIns="48775">
            <a:noAutofit/>
          </a:bodyPr>
          <a:lstStyle/>
          <a:p>
            <a:pPr indent="0" lvl="0" marL="0" rtl="0" algn="l">
              <a:spcBef>
                <a:spcPts val="0"/>
              </a:spcBef>
              <a:spcAft>
                <a:spcPts val="0"/>
              </a:spcAft>
              <a:buNone/>
            </a:pPr>
            <a:r>
              <a:t/>
            </a:r>
            <a:endParaRPr/>
          </a:p>
        </p:txBody>
      </p:sp>
      <p:sp>
        <p:nvSpPr>
          <p:cNvPr id="879" name="Google Shape;879;p55:notes"/>
          <p:cNvSpPr txBox="1"/>
          <p:nvPr>
            <p:ph idx="12" type="sldNum"/>
          </p:nvPr>
        </p:nvSpPr>
        <p:spPr>
          <a:xfrm>
            <a:off x="4144969" y="9120188"/>
            <a:ext cx="3170238" cy="481012"/>
          </a:xfrm>
          <a:prstGeom prst="rect">
            <a:avLst/>
          </a:prstGeom>
          <a:noFill/>
          <a:ln>
            <a:noFill/>
          </a:ln>
        </p:spPr>
        <p:txBody>
          <a:bodyPr anchorCtr="0" anchor="b" bIns="48775" lIns="97575" spcFirstLastPara="1" rIns="97575" wrap="square" tIns="487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120" name="Google Shape;120;p6: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135" name="Google Shape;135;p7: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147" name="Google Shape;147;p8: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txBox="1"/>
          <p:nvPr>
            <p:ph idx="1" type="body"/>
          </p:nvPr>
        </p:nvSpPr>
        <p:spPr>
          <a:xfrm>
            <a:off x="974728" y="4560895"/>
            <a:ext cx="5365752" cy="4321175"/>
          </a:xfrm>
          <a:prstGeom prst="rect">
            <a:avLst/>
          </a:prstGeom>
        </p:spPr>
        <p:txBody>
          <a:bodyPr anchorCtr="0" anchor="t" bIns="48775" lIns="97575" spcFirstLastPara="1" rIns="97575" wrap="square" tIns="48775">
            <a:noAutofit/>
          </a:bodyPr>
          <a:lstStyle/>
          <a:p>
            <a:pPr indent="0" lvl="0" marL="0" rtl="0" algn="l">
              <a:spcBef>
                <a:spcPts val="360"/>
              </a:spcBef>
              <a:spcAft>
                <a:spcPts val="0"/>
              </a:spcAft>
              <a:buNone/>
            </a:pPr>
            <a:r>
              <a:t/>
            </a:r>
            <a:endParaRPr/>
          </a:p>
        </p:txBody>
      </p:sp>
      <p:sp>
        <p:nvSpPr>
          <p:cNvPr id="159" name="Google Shape;159;p9:notes"/>
          <p:cNvSpPr/>
          <p:nvPr>
            <p:ph idx="2" type="sldImg"/>
          </p:nvPr>
        </p:nvSpPr>
        <p:spPr>
          <a:xfrm>
            <a:off x="455613" y="715963"/>
            <a:ext cx="6403975" cy="3603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7F7F7F"/>
              </a:buClr>
              <a:buSzPts val="3200"/>
              <a:buFont typeface="Gill Sans"/>
              <a:buNone/>
              <a:defRPr/>
            </a:lvl1pPr>
            <a:lvl2pPr lvl="1" algn="ctr">
              <a:spcBef>
                <a:spcPts val="560"/>
              </a:spcBef>
              <a:spcAft>
                <a:spcPts val="0"/>
              </a:spcAft>
              <a:buClr>
                <a:srgbClr val="7F7F7F"/>
              </a:buClr>
              <a:buSzPts val="2800"/>
              <a:buFont typeface="Gill Sans"/>
              <a:buNone/>
              <a:defRPr/>
            </a:lvl2pPr>
            <a:lvl3pPr lvl="2" algn="ctr">
              <a:spcBef>
                <a:spcPts val="480"/>
              </a:spcBef>
              <a:spcAft>
                <a:spcPts val="0"/>
              </a:spcAft>
              <a:buClr>
                <a:srgbClr val="7F7F7F"/>
              </a:buClr>
              <a:buSzPts val="2400"/>
              <a:buFont typeface="Gill Sans"/>
              <a:buNone/>
              <a:defRPr/>
            </a:lvl3pPr>
            <a:lvl4pPr lvl="3" algn="ctr">
              <a:spcBef>
                <a:spcPts val="400"/>
              </a:spcBef>
              <a:spcAft>
                <a:spcPts val="0"/>
              </a:spcAft>
              <a:buClr>
                <a:srgbClr val="7F7F7F"/>
              </a:buClr>
              <a:buSzPts val="2000"/>
              <a:buFont typeface="Gill Sans"/>
              <a:buNone/>
              <a:defRPr/>
            </a:lvl4pPr>
            <a:lvl5pPr lvl="4" algn="ctr">
              <a:spcBef>
                <a:spcPts val="400"/>
              </a:spcBef>
              <a:spcAft>
                <a:spcPts val="0"/>
              </a:spcAft>
              <a:buClr>
                <a:srgbClr val="7F7F7F"/>
              </a:buClr>
              <a:buSzPts val="2000"/>
              <a:buFont typeface="Gill Sans"/>
              <a:buNone/>
              <a:defRPr/>
            </a:lvl5pPr>
            <a:lvl6pPr lvl="5" algn="ctr">
              <a:spcBef>
                <a:spcPts val="400"/>
              </a:spcBef>
              <a:spcAft>
                <a:spcPts val="0"/>
              </a:spcAft>
              <a:buClr>
                <a:schemeClr val="dk1"/>
              </a:buClr>
              <a:buSzPts val="2000"/>
              <a:buFont typeface="Twentieth Century"/>
              <a:buNone/>
              <a:defRPr/>
            </a:lvl6pPr>
            <a:lvl7pPr lvl="6" algn="ctr">
              <a:spcBef>
                <a:spcPts val="400"/>
              </a:spcBef>
              <a:spcAft>
                <a:spcPts val="0"/>
              </a:spcAft>
              <a:buClr>
                <a:schemeClr val="dk1"/>
              </a:buClr>
              <a:buSzPts val="2000"/>
              <a:buFont typeface="Twentieth Century"/>
              <a:buNone/>
              <a:defRPr/>
            </a:lvl7pPr>
            <a:lvl8pPr lvl="7" algn="ctr">
              <a:spcBef>
                <a:spcPts val="400"/>
              </a:spcBef>
              <a:spcAft>
                <a:spcPts val="0"/>
              </a:spcAft>
              <a:buClr>
                <a:schemeClr val="dk1"/>
              </a:buClr>
              <a:buSzPts val="2000"/>
              <a:buFont typeface="Twentieth Century"/>
              <a:buNone/>
              <a:defRPr/>
            </a:lvl8pPr>
            <a:lvl9pPr lvl="8" algn="ctr">
              <a:spcBef>
                <a:spcPts val="400"/>
              </a:spcBef>
              <a:spcAft>
                <a:spcPts val="0"/>
              </a:spcAft>
              <a:buClr>
                <a:schemeClr val="dk1"/>
              </a:buClr>
              <a:buSzPts val="2000"/>
              <a:buFont typeface="Twentieth Century"/>
              <a:buNone/>
              <a:defRPr/>
            </a:lvl9pPr>
          </a:lstStyle>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7" name="Shape 17"/>
        <p:cNvGrpSpPr/>
        <p:nvPr/>
      </p:nvGrpSpPr>
      <p:grpSpPr>
        <a:xfrm>
          <a:off x="0" y="0"/>
          <a:ext cx="0" cy="0"/>
          <a:chOff x="0" y="0"/>
          <a:chExt cx="0" cy="0"/>
        </a:xfrm>
      </p:grpSpPr>
      <p:sp>
        <p:nvSpPr>
          <p:cNvPr id="18" name="Google Shape;18;p3"/>
          <p:cNvSpPr/>
          <p:nvPr/>
        </p:nvSpPr>
        <p:spPr>
          <a:xfrm>
            <a:off x="0" y="0"/>
            <a:ext cx="12192000" cy="493068"/>
          </a:xfrm>
          <a:prstGeom prst="rect">
            <a:avLst/>
          </a:prstGeom>
          <a:solidFill>
            <a:srgbClr val="50536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19" name="Google Shape;19;p3"/>
          <p:cNvSpPr txBox="1"/>
          <p:nvPr>
            <p:ph idx="10" type="dt"/>
          </p:nvPr>
        </p:nvSpPr>
        <p:spPr>
          <a:xfrm>
            <a:off x="863600" y="5821680"/>
            <a:ext cx="2540000" cy="457200"/>
          </a:xfrm>
          <a:prstGeom prst="rect">
            <a:avLst/>
          </a:prstGeom>
          <a:noFill/>
          <a:ln>
            <a:noFill/>
          </a:ln>
        </p:spPr>
        <p:txBody>
          <a:bodyPr anchorCtr="0" anchor="b" bIns="45700" lIns="91425" spcFirstLastPara="1" rIns="91425" wrap="square" tIns="4570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1" type="ftr"/>
          </p:nvPr>
        </p:nvSpPr>
        <p:spPr>
          <a:xfrm>
            <a:off x="4165600" y="5821680"/>
            <a:ext cx="3860800" cy="457200"/>
          </a:xfrm>
          <a:prstGeom prst="rect">
            <a:avLst/>
          </a:prstGeom>
          <a:noFill/>
          <a:ln>
            <a:noFill/>
          </a:ln>
        </p:spPr>
        <p:txBody>
          <a:bodyPr anchorCtr="0" anchor="b" bIns="45700" lIns="91425" spcFirstLastPara="1" rIns="91425" wrap="square" tIns="4570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b="1" i="0" sz="1600" u="none" cap="none" strike="noStrike">
                <a:solidFill>
                  <a:schemeClr val="lt1"/>
                </a:solidFill>
                <a:latin typeface="Arial"/>
                <a:ea typeface="Arial"/>
                <a:cs typeface="Arial"/>
                <a:sym typeface="Arial"/>
              </a:defRPr>
            </a:lvl1pPr>
            <a:lvl2pPr indent="0" lvl="1" marL="0" marR="0" algn="r">
              <a:spcBef>
                <a:spcPts val="0"/>
              </a:spcBef>
              <a:spcAft>
                <a:spcPts val="0"/>
              </a:spcAft>
              <a:buNone/>
              <a:defRPr b="1" i="0" sz="1600" u="none" cap="none" strike="noStrike">
                <a:solidFill>
                  <a:schemeClr val="lt1"/>
                </a:solidFill>
                <a:latin typeface="Arial"/>
                <a:ea typeface="Arial"/>
                <a:cs typeface="Arial"/>
                <a:sym typeface="Arial"/>
              </a:defRPr>
            </a:lvl2pPr>
            <a:lvl3pPr indent="0" lvl="2" marL="0" marR="0" algn="r">
              <a:spcBef>
                <a:spcPts val="0"/>
              </a:spcBef>
              <a:spcAft>
                <a:spcPts val="0"/>
              </a:spcAft>
              <a:buNone/>
              <a:defRPr b="1" i="0" sz="1600" u="none" cap="none" strike="noStrike">
                <a:solidFill>
                  <a:schemeClr val="lt1"/>
                </a:solidFill>
                <a:latin typeface="Arial"/>
                <a:ea typeface="Arial"/>
                <a:cs typeface="Arial"/>
                <a:sym typeface="Arial"/>
              </a:defRPr>
            </a:lvl3pPr>
            <a:lvl4pPr indent="0" lvl="3" marL="0" marR="0" algn="r">
              <a:spcBef>
                <a:spcPts val="0"/>
              </a:spcBef>
              <a:spcAft>
                <a:spcPts val="0"/>
              </a:spcAft>
              <a:buNone/>
              <a:defRPr b="1" i="0" sz="1600" u="none" cap="none" strike="noStrike">
                <a:solidFill>
                  <a:schemeClr val="lt1"/>
                </a:solidFill>
                <a:latin typeface="Arial"/>
                <a:ea typeface="Arial"/>
                <a:cs typeface="Arial"/>
                <a:sym typeface="Arial"/>
              </a:defRPr>
            </a:lvl4pPr>
            <a:lvl5pPr indent="0" lvl="4" marL="0" marR="0" algn="r">
              <a:spcBef>
                <a:spcPts val="0"/>
              </a:spcBef>
              <a:spcAft>
                <a:spcPts val="0"/>
              </a:spcAft>
              <a:buNone/>
              <a:defRPr b="1" i="0" sz="1600" u="none" cap="none" strike="noStrike">
                <a:solidFill>
                  <a:schemeClr val="lt1"/>
                </a:solidFill>
                <a:latin typeface="Arial"/>
                <a:ea typeface="Arial"/>
                <a:cs typeface="Arial"/>
                <a:sym typeface="Arial"/>
              </a:defRPr>
            </a:lvl5pPr>
            <a:lvl6pPr indent="0" lvl="5" marL="0" marR="0" algn="r">
              <a:spcBef>
                <a:spcPts val="0"/>
              </a:spcBef>
              <a:spcAft>
                <a:spcPts val="0"/>
              </a:spcAft>
              <a:buNone/>
              <a:defRPr b="1" i="0" sz="1600" u="none" cap="none" strike="noStrike">
                <a:solidFill>
                  <a:schemeClr val="lt1"/>
                </a:solidFill>
                <a:latin typeface="Arial"/>
                <a:ea typeface="Arial"/>
                <a:cs typeface="Arial"/>
                <a:sym typeface="Arial"/>
              </a:defRPr>
            </a:lvl6pPr>
            <a:lvl7pPr indent="0" lvl="6" marL="0" marR="0" algn="r">
              <a:spcBef>
                <a:spcPts val="0"/>
              </a:spcBef>
              <a:spcAft>
                <a:spcPts val="0"/>
              </a:spcAft>
              <a:buNone/>
              <a:defRPr b="1" i="0" sz="1600" u="none" cap="none" strike="noStrike">
                <a:solidFill>
                  <a:schemeClr val="lt1"/>
                </a:solidFill>
                <a:latin typeface="Arial"/>
                <a:ea typeface="Arial"/>
                <a:cs typeface="Arial"/>
                <a:sym typeface="Arial"/>
              </a:defRPr>
            </a:lvl7pPr>
            <a:lvl8pPr indent="0" lvl="7" marL="0" marR="0" algn="r">
              <a:spcBef>
                <a:spcPts val="0"/>
              </a:spcBef>
              <a:spcAft>
                <a:spcPts val="0"/>
              </a:spcAft>
              <a:buNone/>
              <a:defRPr b="1" i="0" sz="1600" u="none" cap="none" strike="noStrike">
                <a:solidFill>
                  <a:schemeClr val="lt1"/>
                </a:solidFill>
                <a:latin typeface="Arial"/>
                <a:ea typeface="Arial"/>
                <a:cs typeface="Arial"/>
                <a:sym typeface="Arial"/>
              </a:defRPr>
            </a:lvl8pPr>
            <a:lvl9pPr indent="0" lvl="8" marL="0" marR="0" algn="r">
              <a:spcBef>
                <a:spcPts val="0"/>
              </a:spcBef>
              <a:spcAft>
                <a:spcPts val="0"/>
              </a:spcAft>
              <a:buNone/>
              <a:defRPr b="1"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2">
    <p:spTree>
      <p:nvGrpSpPr>
        <p:cNvPr id="22" name="Shape 22"/>
        <p:cNvGrpSpPr/>
        <p:nvPr/>
      </p:nvGrpSpPr>
      <p:grpSpPr>
        <a:xfrm>
          <a:off x="0" y="0"/>
          <a:ext cx="0" cy="0"/>
          <a:chOff x="0" y="0"/>
          <a:chExt cx="0" cy="0"/>
        </a:xfrm>
      </p:grpSpPr>
      <p:sp>
        <p:nvSpPr>
          <p:cNvPr id="23" name="Google Shape;23;p4"/>
          <p:cNvSpPr txBox="1"/>
          <p:nvPr>
            <p:ph type="title"/>
          </p:nvPr>
        </p:nvSpPr>
        <p:spPr>
          <a:xfrm>
            <a:off x="0" y="0"/>
            <a:ext cx="12192000" cy="1143000"/>
          </a:xfrm>
          <a:prstGeom prst="rect">
            <a:avLst/>
          </a:prstGeom>
          <a:solidFill>
            <a:srgbClr val="005F9A"/>
          </a:solid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 name="Google Shape;24;p4"/>
          <p:cNvSpPr txBox="1"/>
          <p:nvPr>
            <p:ph idx="1" type="body"/>
          </p:nvPr>
        </p:nvSpPr>
        <p:spPr>
          <a:xfrm>
            <a:off x="155275" y="1457864"/>
            <a:ext cx="11895827" cy="4638136"/>
          </a:xfrm>
          <a:prstGeom prst="rect">
            <a:avLst/>
          </a:prstGeom>
          <a:noFill/>
          <a:ln>
            <a:noFill/>
          </a:ln>
        </p:spPr>
        <p:txBody>
          <a:bodyPr anchorCtr="0" anchor="t" bIns="45700" lIns="91425" spcFirstLastPara="1" rIns="91425" wrap="square" tIns="45700">
            <a:noAutofit/>
          </a:bodyPr>
          <a:lstStyle>
            <a:lvl1pPr indent="-533400" lvl="0" marL="457200" algn="l">
              <a:spcBef>
                <a:spcPts val="640"/>
              </a:spcBef>
              <a:spcAft>
                <a:spcPts val="0"/>
              </a:spcAft>
              <a:buClr>
                <a:srgbClr val="0C9DF9"/>
              </a:buClr>
              <a:buSzPts val="4800"/>
              <a:buFont typeface="Gill Sans"/>
              <a:buChar char="•"/>
              <a:defRPr/>
            </a:lvl1pPr>
            <a:lvl2pPr indent="-406400" lvl="1" marL="914400" algn="l">
              <a:spcBef>
                <a:spcPts val="560"/>
              </a:spcBef>
              <a:spcAft>
                <a:spcPts val="0"/>
              </a:spcAft>
              <a:buClr>
                <a:srgbClr val="005F9A"/>
              </a:buClr>
              <a:buSzPts val="2800"/>
              <a:buFont typeface="Gill Sans"/>
              <a:buChar char="–"/>
              <a:defRPr/>
            </a:lvl2pPr>
            <a:lvl3pPr indent="-381000" lvl="2" marL="1371600" algn="l">
              <a:spcBef>
                <a:spcPts val="480"/>
              </a:spcBef>
              <a:spcAft>
                <a:spcPts val="0"/>
              </a:spcAft>
              <a:buClr>
                <a:schemeClr val="lt2"/>
              </a:buClr>
              <a:buSzPts val="2400"/>
              <a:buFont typeface="Gill Sans"/>
              <a:buChar char="•"/>
              <a:defRPr/>
            </a:lvl3pPr>
            <a:lvl4pPr indent="-342900" lvl="3" marL="1828800" algn="l">
              <a:spcBef>
                <a:spcPts val="360"/>
              </a:spcBef>
              <a:spcAft>
                <a:spcPts val="0"/>
              </a:spcAft>
              <a:buClr>
                <a:srgbClr val="7F7F7F"/>
              </a:buClr>
              <a:buSzPts val="1800"/>
              <a:buChar char="–"/>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5" name="Shape 25"/>
        <p:cNvGrpSpPr/>
        <p:nvPr/>
      </p:nvGrpSpPr>
      <p:grpSpPr>
        <a:xfrm>
          <a:off x="0" y="0"/>
          <a:ext cx="0" cy="0"/>
          <a:chOff x="0" y="0"/>
          <a:chExt cx="0" cy="0"/>
        </a:xfrm>
      </p:grpSpPr>
      <p:sp>
        <p:nvSpPr>
          <p:cNvPr id="26" name="Google Shape;26;p5"/>
          <p:cNvSpPr txBox="1"/>
          <p:nvPr>
            <p:ph type="title"/>
          </p:nvPr>
        </p:nvSpPr>
        <p:spPr>
          <a:xfrm>
            <a:off x="0" y="0"/>
            <a:ext cx="12192000" cy="1143000"/>
          </a:xfrm>
          <a:prstGeom prst="rect">
            <a:avLst/>
          </a:prstGeom>
          <a:solidFill>
            <a:srgbClr val="005F9A"/>
          </a:solid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5"/>
          <p:cNvSpPr txBox="1"/>
          <p:nvPr>
            <p:ph idx="1" type="body"/>
          </p:nvPr>
        </p:nvSpPr>
        <p:spPr>
          <a:xfrm>
            <a:off x="155275" y="1457864"/>
            <a:ext cx="11895827" cy="4638136"/>
          </a:xfrm>
          <a:prstGeom prst="rect">
            <a:avLst/>
          </a:prstGeom>
          <a:noFill/>
          <a:ln>
            <a:noFill/>
          </a:ln>
        </p:spPr>
        <p:txBody>
          <a:bodyPr anchorCtr="0" anchor="t" bIns="45700" lIns="91425" spcFirstLastPara="1" rIns="91425" wrap="square" tIns="45700">
            <a:noAutofit/>
          </a:bodyPr>
          <a:lstStyle>
            <a:lvl1pPr indent="-533400" lvl="0" marL="457200" algn="l">
              <a:spcBef>
                <a:spcPts val="640"/>
              </a:spcBef>
              <a:spcAft>
                <a:spcPts val="0"/>
              </a:spcAft>
              <a:buClr>
                <a:srgbClr val="0C9DF9"/>
              </a:buClr>
              <a:buSzPts val="4800"/>
              <a:buFont typeface="Gill Sans"/>
              <a:buChar char="•"/>
              <a:defRPr/>
            </a:lvl1pPr>
            <a:lvl2pPr indent="-406400" lvl="1" marL="914400" algn="l">
              <a:spcBef>
                <a:spcPts val="560"/>
              </a:spcBef>
              <a:spcAft>
                <a:spcPts val="0"/>
              </a:spcAft>
              <a:buClr>
                <a:srgbClr val="005F9A"/>
              </a:buClr>
              <a:buSzPts val="2800"/>
              <a:buFont typeface="Gill Sans"/>
              <a:buChar char="–"/>
              <a:defRPr/>
            </a:lvl2pPr>
            <a:lvl3pPr indent="-381000" lvl="2" marL="1371600" algn="l">
              <a:spcBef>
                <a:spcPts val="480"/>
              </a:spcBef>
              <a:spcAft>
                <a:spcPts val="0"/>
              </a:spcAft>
              <a:buClr>
                <a:schemeClr val="lt2"/>
              </a:buClr>
              <a:buSzPts val="2400"/>
              <a:buFont typeface="Gill Sans"/>
              <a:buChar char="•"/>
              <a:defRPr/>
            </a:lvl3pPr>
            <a:lvl4pPr indent="-342900" lvl="3" marL="1828800" algn="l">
              <a:spcBef>
                <a:spcPts val="360"/>
              </a:spcBef>
              <a:spcAft>
                <a:spcPts val="0"/>
              </a:spcAft>
              <a:buClr>
                <a:srgbClr val="7F7F7F"/>
              </a:buClr>
              <a:buSzPts val="1800"/>
              <a:buChar char="–"/>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6"/>
          <p:cNvSpPr txBox="1"/>
          <p:nvPr>
            <p:ph type="title"/>
          </p:nvPr>
        </p:nvSpPr>
        <p:spPr>
          <a:xfrm>
            <a:off x="914400" y="-1524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 name="Google Shape;30;p6"/>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 name="Google Shape;31;p6"/>
          <p:cNvSpPr txBox="1"/>
          <p:nvPr>
            <p:ph idx="10" type="dt"/>
          </p:nvPr>
        </p:nvSpPr>
        <p:spPr>
          <a:xfrm>
            <a:off x="914400" y="6248400"/>
            <a:ext cx="2540000" cy="457200"/>
          </a:xfrm>
          <a:prstGeom prst="rect">
            <a:avLst/>
          </a:prstGeom>
          <a:noFill/>
          <a:ln>
            <a:noFill/>
          </a:ln>
        </p:spPr>
        <p:txBody>
          <a:bodyPr anchorCtr="0" anchor="b" bIns="45700" lIns="91425" spcFirstLastPara="1" rIns="91425" wrap="square" tIns="45700">
            <a:noAutofit/>
          </a:bodyPr>
          <a:lstStyle>
            <a:lvl1pPr lvl="0" algn="l">
              <a:spcBef>
                <a:spcPts val="9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9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idx="12" type="sldNum"/>
          </p:nvPr>
        </p:nvSpPr>
        <p:spPr>
          <a:xfrm>
            <a:off x="8737600" y="6248400"/>
            <a:ext cx="2540000" cy="457200"/>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4" name="Shape 34"/>
        <p:cNvGrpSpPr/>
        <p:nvPr/>
      </p:nvGrpSpPr>
      <p:grpSpPr>
        <a:xfrm>
          <a:off x="0" y="0"/>
          <a:ext cx="0" cy="0"/>
          <a:chOff x="0" y="0"/>
          <a:chExt cx="0" cy="0"/>
        </a:xfrm>
      </p:grpSpPr>
      <p:sp>
        <p:nvSpPr>
          <p:cNvPr id="35" name="Google Shape;35;p7"/>
          <p:cNvSpPr txBox="1"/>
          <p:nvPr>
            <p:ph type="title"/>
          </p:nvPr>
        </p:nvSpPr>
        <p:spPr>
          <a:xfrm>
            <a:off x="914400" y="-1524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accen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 name="Google Shape;36;p7"/>
          <p:cNvSpPr txBox="1"/>
          <p:nvPr>
            <p:ph idx="10" type="dt"/>
          </p:nvPr>
        </p:nvSpPr>
        <p:spPr>
          <a:xfrm>
            <a:off x="914400" y="6248400"/>
            <a:ext cx="2540000" cy="457200"/>
          </a:xfrm>
          <a:prstGeom prst="rect">
            <a:avLst/>
          </a:prstGeom>
          <a:noFill/>
          <a:ln>
            <a:noFill/>
          </a:ln>
        </p:spPr>
        <p:txBody>
          <a:bodyPr anchorCtr="0" anchor="b" bIns="45700" lIns="91425" spcFirstLastPara="1" rIns="91425" wrap="square" tIns="45700">
            <a:noAutofit/>
          </a:bodyPr>
          <a:lstStyle>
            <a:lvl1pPr lvl="0" algn="l">
              <a:spcBef>
                <a:spcPts val="9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7"/>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algn="ctr">
              <a:spcBef>
                <a:spcPts val="9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7"/>
          <p:cNvSpPr txBox="1"/>
          <p:nvPr>
            <p:ph idx="12" type="sldNum"/>
          </p:nvPr>
        </p:nvSpPr>
        <p:spPr>
          <a:xfrm>
            <a:off x="8737600" y="6248400"/>
            <a:ext cx="2540000" cy="457200"/>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914400" y="-152400"/>
            <a:ext cx="103632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1" i="0" sz="2800" u="none" cap="none" strike="noStrike">
                <a:solidFill>
                  <a:srgbClr val="269999"/>
                </a:solidFill>
                <a:latin typeface="Gill Sans"/>
                <a:ea typeface="Gill Sans"/>
                <a:cs typeface="Gill Sans"/>
                <a:sym typeface="Gill Sans"/>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6pPr>
            <a:lvl7pPr lvl="6"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7pPr>
            <a:lvl8pPr lvl="7"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8pPr>
            <a:lvl9pPr lvl="8"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9pPr>
          </a:lstStyle>
          <a:p/>
        </p:txBody>
      </p:sp>
      <p:sp>
        <p:nvSpPr>
          <p:cNvPr id="11" name="Google Shape;11;p1"/>
          <p:cNvSpPr txBox="1"/>
          <p:nvPr>
            <p:ph idx="10" type="dt"/>
          </p:nvPr>
        </p:nvSpPr>
        <p:spPr>
          <a:xfrm>
            <a:off x="914400" y="6248400"/>
            <a:ext cx="2540000" cy="457200"/>
          </a:xfrm>
          <a:prstGeom prst="rect">
            <a:avLst/>
          </a:prstGeom>
          <a:noFill/>
          <a:ln>
            <a:noFill/>
          </a:ln>
        </p:spPr>
        <p:txBody>
          <a:bodyPr anchorCtr="0" anchor="b" bIns="45700" lIns="91425" spcFirstLastPara="1" rIns="91425" wrap="square" tIns="45700">
            <a:noAutofit/>
          </a:bodyPr>
          <a:lstStyle>
            <a:lvl1pPr lvl="0" marR="0" rtl="0" algn="l">
              <a:spcBef>
                <a:spcPts val="70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9pPr>
          </a:lstStyle>
          <a:p/>
        </p:txBody>
      </p:sp>
      <p:sp>
        <p:nvSpPr>
          <p:cNvPr id="12" name="Google Shape;12;p1"/>
          <p:cNvSpPr txBox="1"/>
          <p:nvPr>
            <p:ph idx="11" type="ftr"/>
          </p:nvPr>
        </p:nvSpPr>
        <p:spPr>
          <a:xfrm>
            <a:off x="4165600" y="6248400"/>
            <a:ext cx="3860800" cy="457200"/>
          </a:xfrm>
          <a:prstGeom prst="rect">
            <a:avLst/>
          </a:prstGeom>
          <a:noFill/>
          <a:ln>
            <a:noFill/>
          </a:ln>
        </p:spPr>
        <p:txBody>
          <a:bodyPr anchorCtr="0" anchor="b" bIns="45700" lIns="91425" spcFirstLastPara="1" rIns="91425" wrap="square" tIns="45700">
            <a:noAutofit/>
          </a:bodyPr>
          <a:lstStyle>
            <a:lvl1pPr lvl="0" marR="0" rtl="0" algn="ctr">
              <a:spcBef>
                <a:spcPts val="70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1" i="0" sz="2400" u="none" cap="none" strike="noStrike">
                <a:solidFill>
                  <a:schemeClr val="dk1"/>
                </a:solidFill>
                <a:latin typeface="Times New Roman"/>
                <a:ea typeface="Times New Roman"/>
                <a:cs typeface="Times New Roman"/>
                <a:sym typeface="Times New Roman"/>
              </a:defRPr>
            </a:lvl9pPr>
          </a:lstStyle>
          <a:p/>
        </p:txBody>
      </p:sp>
      <p:sp>
        <p:nvSpPr>
          <p:cNvPr id="13" name="Google Shape;13;p1"/>
          <p:cNvSpPr txBox="1"/>
          <p:nvPr>
            <p:ph idx="12" type="sldNum"/>
          </p:nvPr>
        </p:nvSpPr>
        <p:spPr>
          <a:xfrm>
            <a:off x="8737600" y="6248400"/>
            <a:ext cx="2540000" cy="457200"/>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1"/>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rgbClr val="7F7F7F"/>
              </a:buClr>
              <a:buSzPts val="3200"/>
              <a:buFont typeface="Gill Sans"/>
              <a:buChar char="•"/>
              <a:defRPr b="0" i="0" sz="3200" u="none" cap="none" strike="noStrike">
                <a:solidFill>
                  <a:srgbClr val="7F7F7F"/>
                </a:solidFill>
                <a:latin typeface="Gill Sans"/>
                <a:ea typeface="Gill Sans"/>
                <a:cs typeface="Gill Sans"/>
                <a:sym typeface="Gill Sans"/>
              </a:defRPr>
            </a:lvl1pPr>
            <a:lvl2pPr indent="-406400" lvl="1" marL="914400" marR="0" rtl="0" algn="l">
              <a:spcBef>
                <a:spcPts val="560"/>
              </a:spcBef>
              <a:spcAft>
                <a:spcPts val="0"/>
              </a:spcAft>
              <a:buClr>
                <a:srgbClr val="7F7F7F"/>
              </a:buClr>
              <a:buSzPts val="2800"/>
              <a:buFont typeface="Gill Sans"/>
              <a:buChar char="–"/>
              <a:defRPr b="0" i="0" sz="2800" u="none" cap="none" strike="noStrike">
                <a:solidFill>
                  <a:srgbClr val="7F7F7F"/>
                </a:solidFill>
                <a:latin typeface="Gill Sans"/>
                <a:ea typeface="Gill Sans"/>
                <a:cs typeface="Gill Sans"/>
                <a:sym typeface="Gill Sans"/>
              </a:defRPr>
            </a:lvl2pPr>
            <a:lvl3pPr indent="-381000" lvl="2" marL="1371600" marR="0" rtl="0" algn="l">
              <a:spcBef>
                <a:spcPts val="480"/>
              </a:spcBef>
              <a:spcAft>
                <a:spcPts val="0"/>
              </a:spcAft>
              <a:buClr>
                <a:srgbClr val="7F7F7F"/>
              </a:buClr>
              <a:buSzPts val="2400"/>
              <a:buFont typeface="Gill Sans"/>
              <a:buChar char="•"/>
              <a:defRPr b="0" i="0" sz="2400" u="none" cap="none" strike="noStrike">
                <a:solidFill>
                  <a:srgbClr val="7F7F7F"/>
                </a:solidFill>
                <a:latin typeface="Gill Sans"/>
                <a:ea typeface="Gill Sans"/>
                <a:cs typeface="Gill Sans"/>
                <a:sym typeface="Gill Sans"/>
              </a:defRPr>
            </a:lvl3pPr>
            <a:lvl4pPr indent="-355600" lvl="3" marL="1828800" marR="0" rtl="0" algn="l">
              <a:spcBef>
                <a:spcPts val="400"/>
              </a:spcBef>
              <a:spcAft>
                <a:spcPts val="0"/>
              </a:spcAft>
              <a:buClr>
                <a:srgbClr val="7F7F7F"/>
              </a:buClr>
              <a:buSzPts val="2000"/>
              <a:buFont typeface="Gill Sans"/>
              <a:buChar char="–"/>
              <a:defRPr b="0" i="0" sz="2000" u="none" cap="none" strike="noStrike">
                <a:solidFill>
                  <a:srgbClr val="7F7F7F"/>
                </a:solidFill>
                <a:latin typeface="Gill Sans"/>
                <a:ea typeface="Gill Sans"/>
                <a:cs typeface="Gill Sans"/>
                <a:sym typeface="Gill Sans"/>
              </a:defRPr>
            </a:lvl4pPr>
            <a:lvl5pPr indent="-355600" lvl="4" marL="2286000" marR="0" rtl="0" algn="l">
              <a:spcBef>
                <a:spcPts val="400"/>
              </a:spcBef>
              <a:spcAft>
                <a:spcPts val="0"/>
              </a:spcAft>
              <a:buClr>
                <a:srgbClr val="7F7F7F"/>
              </a:buClr>
              <a:buSzPts val="2000"/>
              <a:buFont typeface="Gill Sans"/>
              <a:buChar char="»"/>
              <a:defRPr b="0" i="0" sz="2000" u="none" cap="none" strike="noStrike">
                <a:solidFill>
                  <a:srgbClr val="7F7F7F"/>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Twentieth Century"/>
              <a:buChar char="»"/>
              <a:defRPr b="0" i="0" sz="2000" u="none" cap="none" strike="noStrike">
                <a:solidFill>
                  <a:schemeClr val="dk1"/>
                </a:solidFill>
                <a:latin typeface="Twentieth Century"/>
                <a:ea typeface="Twentieth Century"/>
                <a:cs typeface="Twentieth Century"/>
                <a:sym typeface="Twentieth Century"/>
              </a:defRPr>
            </a:lvl6pPr>
            <a:lvl7pPr indent="-355600" lvl="6" marL="3200400" marR="0" rtl="0" algn="l">
              <a:spcBef>
                <a:spcPts val="400"/>
              </a:spcBef>
              <a:spcAft>
                <a:spcPts val="0"/>
              </a:spcAft>
              <a:buClr>
                <a:schemeClr val="dk1"/>
              </a:buClr>
              <a:buSzPts val="2000"/>
              <a:buFont typeface="Twentieth Century"/>
              <a:buChar char="»"/>
              <a:defRPr b="0" i="0" sz="2000" u="none" cap="none" strike="noStrike">
                <a:solidFill>
                  <a:schemeClr val="dk1"/>
                </a:solidFill>
                <a:latin typeface="Twentieth Century"/>
                <a:ea typeface="Twentieth Century"/>
                <a:cs typeface="Twentieth Century"/>
                <a:sym typeface="Twentieth Century"/>
              </a:defRPr>
            </a:lvl7pPr>
            <a:lvl8pPr indent="-355600" lvl="7" marL="3657600" marR="0" rtl="0" algn="l">
              <a:spcBef>
                <a:spcPts val="400"/>
              </a:spcBef>
              <a:spcAft>
                <a:spcPts val="0"/>
              </a:spcAft>
              <a:buClr>
                <a:schemeClr val="dk1"/>
              </a:buClr>
              <a:buSzPts val="2000"/>
              <a:buFont typeface="Twentieth Century"/>
              <a:buChar char="»"/>
              <a:defRPr b="0" i="0" sz="2000" u="none" cap="none" strike="noStrike">
                <a:solidFill>
                  <a:schemeClr val="dk1"/>
                </a:solidFill>
                <a:latin typeface="Twentieth Century"/>
                <a:ea typeface="Twentieth Century"/>
                <a:cs typeface="Twentieth Century"/>
                <a:sym typeface="Twentieth Century"/>
              </a:defRPr>
            </a:lvl8pPr>
            <a:lvl9pPr indent="-355600" lvl="8" marL="4114800" marR="0" rtl="0" algn="l">
              <a:spcBef>
                <a:spcPts val="400"/>
              </a:spcBef>
              <a:spcAft>
                <a:spcPts val="0"/>
              </a:spcAft>
              <a:buClr>
                <a:schemeClr val="dk1"/>
              </a:buClr>
              <a:buSzPts val="2000"/>
              <a:buFont typeface="Twentieth Century"/>
              <a:buChar char="»"/>
              <a:defRPr b="0" i="0" sz="2000" u="none" cap="none" strike="noStrike">
                <a:solidFill>
                  <a:schemeClr val="dk1"/>
                </a:solidFill>
                <a:latin typeface="Twentieth Century"/>
                <a:ea typeface="Twentieth Century"/>
                <a:cs typeface="Twentieth Century"/>
                <a:sym typeface="Twentieth Century"/>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18.jpg"/><Relationship Id="rId5"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56.png"/><Relationship Id="rId5"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80.png"/><Relationship Id="rId5"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68.png"/><Relationship Id="rId5" Type="http://schemas.openxmlformats.org/officeDocument/2006/relationships/image" Target="../media/image50.png"/><Relationship Id="rId6"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60.png"/><Relationship Id="rId5" Type="http://schemas.openxmlformats.org/officeDocument/2006/relationships/image" Target="../media/image65.png"/><Relationship Id="rId6"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6.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0.png"/><Relationship Id="rId4" Type="http://schemas.openxmlformats.org/officeDocument/2006/relationships/image" Target="../media/image59.png"/><Relationship Id="rId5"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79.png"/><Relationship Id="rId13" Type="http://schemas.openxmlformats.org/officeDocument/2006/relationships/image" Target="../media/image84.png"/><Relationship Id="rId12"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7.png"/><Relationship Id="rId4" Type="http://schemas.openxmlformats.org/officeDocument/2006/relationships/image" Target="../media/image71.png"/><Relationship Id="rId9" Type="http://schemas.openxmlformats.org/officeDocument/2006/relationships/image" Target="../media/image74.png"/><Relationship Id="rId15" Type="http://schemas.openxmlformats.org/officeDocument/2006/relationships/image" Target="../media/image77.png"/><Relationship Id="rId14" Type="http://schemas.openxmlformats.org/officeDocument/2006/relationships/image" Target="../media/image75.png"/><Relationship Id="rId16" Type="http://schemas.openxmlformats.org/officeDocument/2006/relationships/image" Target="../media/image69.png"/><Relationship Id="rId5" Type="http://schemas.openxmlformats.org/officeDocument/2006/relationships/image" Target="../media/image73.png"/><Relationship Id="rId6" Type="http://schemas.openxmlformats.org/officeDocument/2006/relationships/image" Target="../media/image76.png"/><Relationship Id="rId7" Type="http://schemas.openxmlformats.org/officeDocument/2006/relationships/image" Target="../media/image82.png"/><Relationship Id="rId8" Type="http://schemas.openxmlformats.org/officeDocument/2006/relationships/image" Target="../media/image8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8.png"/><Relationship Id="rId4" Type="http://schemas.openxmlformats.org/officeDocument/2006/relationships/image" Target="../media/image93.png"/><Relationship Id="rId5" Type="http://schemas.openxmlformats.org/officeDocument/2006/relationships/image" Target="../media/image10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7.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6.png"/><Relationship Id="rId4" Type="http://schemas.openxmlformats.org/officeDocument/2006/relationships/image" Target="../media/image100.png"/><Relationship Id="rId5" Type="http://schemas.openxmlformats.org/officeDocument/2006/relationships/image" Target="../media/image9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7.png"/><Relationship Id="rId4" Type="http://schemas.openxmlformats.org/officeDocument/2006/relationships/image" Target="../media/image1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91.png"/><Relationship Id="rId4" Type="http://schemas.openxmlformats.org/officeDocument/2006/relationships/image" Target="../media/image92.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19.png"/><Relationship Id="rId13" Type="http://schemas.openxmlformats.org/officeDocument/2006/relationships/image" Target="../media/image6.png"/><Relationship Id="rId12"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7.png"/><Relationship Id="rId15" Type="http://schemas.openxmlformats.org/officeDocument/2006/relationships/image" Target="../media/image32.png"/><Relationship Id="rId14" Type="http://schemas.openxmlformats.org/officeDocument/2006/relationships/image" Target="../media/image12.png"/><Relationship Id="rId16" Type="http://schemas.openxmlformats.org/officeDocument/2006/relationships/image" Target="../media/image26.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13.png"/><Relationship Id="rId8"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46.png"/><Relationship Id="rId4" Type="http://schemas.openxmlformats.org/officeDocument/2006/relationships/image" Target="../media/image150.png"/><Relationship Id="rId5" Type="http://schemas.openxmlformats.org/officeDocument/2006/relationships/image" Target="../media/image9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9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5.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06.pn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99.png"/><Relationship Id="rId4" Type="http://schemas.openxmlformats.org/officeDocument/2006/relationships/image" Target="../media/image10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15.png"/><Relationship Id="rId4" Type="http://schemas.openxmlformats.org/officeDocument/2006/relationships/image" Target="../media/image102.png"/><Relationship Id="rId5" Type="http://schemas.openxmlformats.org/officeDocument/2006/relationships/image" Target="../media/image105.png"/><Relationship Id="rId6" Type="http://schemas.openxmlformats.org/officeDocument/2006/relationships/image" Target="../media/image110.png"/><Relationship Id="rId7" Type="http://schemas.openxmlformats.org/officeDocument/2006/relationships/image" Target="../media/image10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09.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9.png"/><Relationship Id="rId6" Type="http://schemas.openxmlformats.org/officeDocument/2006/relationships/image" Target="../media/image41.png"/><Relationship Id="rId7" Type="http://schemas.openxmlformats.org/officeDocument/2006/relationships/image" Target="../media/image3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145.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10"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29.png"/><Relationship Id="rId4" Type="http://schemas.openxmlformats.org/officeDocument/2006/relationships/image" Target="../media/image112.png"/><Relationship Id="rId9" Type="http://schemas.openxmlformats.org/officeDocument/2006/relationships/image" Target="../media/image122.png"/><Relationship Id="rId5" Type="http://schemas.openxmlformats.org/officeDocument/2006/relationships/image" Target="../media/image111.png"/><Relationship Id="rId6" Type="http://schemas.openxmlformats.org/officeDocument/2006/relationships/image" Target="../media/image120.png"/><Relationship Id="rId7" Type="http://schemas.openxmlformats.org/officeDocument/2006/relationships/image" Target="../media/image116.png"/><Relationship Id="rId8" Type="http://schemas.openxmlformats.org/officeDocument/2006/relationships/image" Target="../media/image1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23.png"/><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33.jpg"/><Relationship Id="rId4" Type="http://schemas.openxmlformats.org/officeDocument/2006/relationships/image" Target="../media/image13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1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24.png"/><Relationship Id="rId4" Type="http://schemas.openxmlformats.org/officeDocument/2006/relationships/image" Target="../media/image126.png"/><Relationship Id="rId5" Type="http://schemas.openxmlformats.org/officeDocument/2006/relationships/image" Target="../media/image1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37.jpg"/><Relationship Id="rId4" Type="http://schemas.openxmlformats.org/officeDocument/2006/relationships/image" Target="../media/image1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image" Target="../media/image28.png"/><Relationship Id="rId5"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125.png"/><Relationship Id="rId4" Type="http://schemas.openxmlformats.org/officeDocument/2006/relationships/image" Target="../media/image143.jpg"/><Relationship Id="rId5" Type="http://schemas.openxmlformats.org/officeDocument/2006/relationships/image" Target="../media/image14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1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13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131.png"/><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34.png"/><Relationship Id="rId4" Type="http://schemas.openxmlformats.org/officeDocument/2006/relationships/image" Target="../media/image141.png"/><Relationship Id="rId5" Type="http://schemas.openxmlformats.org/officeDocument/2006/relationships/image" Target="../media/image135.png"/><Relationship Id="rId6"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30.jpg"/><Relationship Id="rId5" Type="http://schemas.openxmlformats.org/officeDocument/2006/relationships/image" Target="../media/image21.jpg"/><Relationship Id="rId6" Type="http://schemas.openxmlformats.org/officeDocument/2006/relationships/image" Target="../media/image3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pic>
        <p:nvPicPr>
          <p:cNvPr id="44" name="Google Shape;44;p8"/>
          <p:cNvPicPr preferRelativeResize="0"/>
          <p:nvPr/>
        </p:nvPicPr>
        <p:blipFill rotWithShape="1">
          <a:blip r:embed="rId3">
            <a:alphaModFix/>
          </a:blip>
          <a:srcRect b="0" l="0" r="0" t="0"/>
          <a:stretch/>
        </p:blipFill>
        <p:spPr>
          <a:xfrm>
            <a:off x="321088" y="154376"/>
            <a:ext cx="2891359" cy="537765"/>
          </a:xfrm>
          <a:prstGeom prst="rect">
            <a:avLst/>
          </a:prstGeom>
          <a:noFill/>
          <a:ln>
            <a:noFill/>
          </a:ln>
        </p:spPr>
      </p:pic>
      <p:sp>
        <p:nvSpPr>
          <p:cNvPr id="45" name="Google Shape;45;p8"/>
          <p:cNvSpPr txBox="1"/>
          <p:nvPr/>
        </p:nvSpPr>
        <p:spPr>
          <a:xfrm>
            <a:off x="291558" y="813093"/>
            <a:ext cx="574541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004A95"/>
                </a:solidFill>
                <a:latin typeface="Arial"/>
                <a:ea typeface="Arial"/>
                <a:cs typeface="Arial"/>
                <a:sym typeface="Arial"/>
              </a:rPr>
              <a:t>What we have Learned from 36 Years of Research on </a:t>
            </a:r>
            <a:r>
              <a:rPr b="1" i="0" lang="en-US" sz="2800" u="none" cap="none" strike="noStrike">
                <a:solidFill>
                  <a:srgbClr val="00B050"/>
                </a:solidFill>
                <a:latin typeface="Arial"/>
                <a:ea typeface="Arial"/>
                <a:cs typeface="Arial"/>
                <a:sym typeface="Arial"/>
              </a:rPr>
              <a:t>GREEN</a:t>
            </a:r>
            <a:r>
              <a:rPr b="1" i="0" lang="en-US" sz="2800" u="none" cap="none" strike="noStrike">
                <a:solidFill>
                  <a:srgbClr val="004A95"/>
                </a:solidFill>
                <a:latin typeface="Arial"/>
                <a:ea typeface="Arial"/>
                <a:cs typeface="Arial"/>
                <a:sym typeface="Arial"/>
              </a:rPr>
              <a:t> GCMS Sample Preparation</a:t>
            </a:r>
            <a:endParaRPr/>
          </a:p>
        </p:txBody>
      </p:sp>
      <p:pic>
        <p:nvPicPr>
          <p:cNvPr id="46" name="Google Shape;46;p8"/>
          <p:cNvPicPr preferRelativeResize="0"/>
          <p:nvPr/>
        </p:nvPicPr>
        <p:blipFill rotWithShape="1">
          <a:blip r:embed="rId4">
            <a:alphaModFix/>
          </a:blip>
          <a:srcRect b="0" l="0" r="0" t="0"/>
          <a:stretch/>
        </p:blipFill>
        <p:spPr>
          <a:xfrm>
            <a:off x="4200518" y="3277800"/>
            <a:ext cx="694001" cy="2474261"/>
          </a:xfrm>
          <a:prstGeom prst="rect">
            <a:avLst/>
          </a:prstGeom>
          <a:noFill/>
          <a:ln>
            <a:noFill/>
          </a:ln>
        </p:spPr>
      </p:pic>
      <p:sp>
        <p:nvSpPr>
          <p:cNvPr id="47" name="Google Shape;47;p8"/>
          <p:cNvSpPr txBox="1"/>
          <p:nvPr/>
        </p:nvSpPr>
        <p:spPr>
          <a:xfrm>
            <a:off x="7655591" y="1884515"/>
            <a:ext cx="3622009" cy="528760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i="0" lang="en-US" sz="1600" u="none" cap="none" strike="noStrike">
                <a:solidFill>
                  <a:srgbClr val="004A95"/>
                </a:solidFill>
                <a:latin typeface="Arial"/>
                <a:ea typeface="Arial"/>
                <a:cs typeface="Arial"/>
                <a:sym typeface="Arial"/>
              </a:rPr>
              <a:t>Daniel B. Cardin</a:t>
            </a:r>
            <a:endParaRPr/>
          </a:p>
          <a:p>
            <a:pPr indent="0" lvl="0" marL="0" marR="0" rtl="0" algn="l">
              <a:lnSpc>
                <a:spcPct val="80000"/>
              </a:lnSpc>
              <a:spcBef>
                <a:spcPts val="800"/>
              </a:spcBef>
              <a:spcAft>
                <a:spcPts val="0"/>
              </a:spcAft>
              <a:buNone/>
            </a:pPr>
            <a:r>
              <a:rPr b="1" i="0" lang="en-US" sz="1600" u="none" cap="none" strike="noStrike">
                <a:solidFill>
                  <a:srgbClr val="004A95"/>
                </a:solidFill>
                <a:latin typeface="Arial"/>
                <a:ea typeface="Arial"/>
                <a:cs typeface="Arial"/>
                <a:sym typeface="Arial"/>
              </a:rPr>
              <a:t>CEO/Product Development</a:t>
            </a:r>
            <a:endParaRPr/>
          </a:p>
          <a:p>
            <a:pPr indent="0" lvl="0" marL="0" marR="0" rtl="0" algn="l">
              <a:lnSpc>
                <a:spcPct val="80000"/>
              </a:lnSpc>
              <a:spcBef>
                <a:spcPts val="800"/>
              </a:spcBef>
              <a:spcAft>
                <a:spcPts val="0"/>
              </a:spcAft>
              <a:buNone/>
            </a:pPr>
            <a:r>
              <a:rPr b="1" i="0" lang="en-US" sz="1600" u="none" cap="none" strike="noStrike">
                <a:solidFill>
                  <a:schemeClr val="dk1"/>
                </a:solidFill>
                <a:latin typeface="Arial"/>
                <a:ea typeface="Arial"/>
                <a:cs typeface="Arial"/>
                <a:sym typeface="Arial"/>
              </a:rPr>
              <a:t> </a:t>
            </a:r>
            <a:endParaRPr/>
          </a:p>
          <a:p>
            <a:pPr indent="0" lvl="0" marL="0" marR="0" rtl="0" algn="l">
              <a:lnSpc>
                <a:spcPct val="80000"/>
              </a:lnSpc>
              <a:spcBef>
                <a:spcPts val="800"/>
              </a:spcBef>
              <a:spcAft>
                <a:spcPts val="0"/>
              </a:spcAft>
              <a:buNone/>
            </a:pPr>
            <a:r>
              <a:rPr b="1" i="0" lang="en-US" sz="1600" u="none" cap="none" strike="noStrike">
                <a:solidFill>
                  <a:srgbClr val="004A95"/>
                </a:solidFill>
                <a:latin typeface="Arial"/>
                <a:ea typeface="Arial"/>
                <a:cs typeface="Arial"/>
                <a:sym typeface="Arial"/>
              </a:rPr>
              <a:t>Weier Hao</a:t>
            </a:r>
            <a:endParaRPr/>
          </a:p>
          <a:p>
            <a:pPr indent="0" lvl="0" marL="0" marR="0" rtl="0" algn="l">
              <a:lnSpc>
                <a:spcPct val="80000"/>
              </a:lnSpc>
              <a:spcBef>
                <a:spcPts val="800"/>
              </a:spcBef>
              <a:spcAft>
                <a:spcPts val="0"/>
              </a:spcAft>
              <a:buNone/>
            </a:pPr>
            <a:r>
              <a:rPr b="1" i="0" lang="en-US" sz="1600" u="none" cap="none" strike="noStrike">
                <a:solidFill>
                  <a:srgbClr val="004A95"/>
                </a:solidFill>
                <a:latin typeface="Arial"/>
                <a:ea typeface="Arial"/>
                <a:cs typeface="Arial"/>
                <a:sym typeface="Arial"/>
              </a:rPr>
              <a:t>Senior Applications Scientist</a:t>
            </a:r>
            <a:endParaRPr/>
          </a:p>
          <a:p>
            <a:pPr indent="0" lvl="0" marL="0" marR="0" rtl="0" algn="l">
              <a:lnSpc>
                <a:spcPct val="80000"/>
              </a:lnSpc>
              <a:spcBef>
                <a:spcPts val="800"/>
              </a:spcBef>
              <a:spcAft>
                <a:spcPts val="0"/>
              </a:spcAft>
              <a:buNone/>
            </a:pPr>
            <a:r>
              <a:t/>
            </a:r>
            <a:endParaRPr b="1" i="0" sz="1600" u="none" cap="none" strike="noStrike">
              <a:solidFill>
                <a:srgbClr val="004A95"/>
              </a:solidFill>
              <a:latin typeface="Arial"/>
              <a:ea typeface="Arial"/>
              <a:cs typeface="Arial"/>
              <a:sym typeface="Arial"/>
            </a:endParaRPr>
          </a:p>
          <a:p>
            <a:pPr indent="0" lvl="0" marL="0" marR="0" rtl="0" algn="l">
              <a:lnSpc>
                <a:spcPct val="80000"/>
              </a:lnSpc>
              <a:spcBef>
                <a:spcPts val="800"/>
              </a:spcBef>
              <a:spcAft>
                <a:spcPts val="0"/>
              </a:spcAft>
              <a:buNone/>
            </a:pPr>
            <a:r>
              <a:rPr b="1" i="0" lang="en-US" sz="1600" u="none" cap="none" strike="noStrike">
                <a:solidFill>
                  <a:srgbClr val="004A95"/>
                </a:solidFill>
                <a:latin typeface="Arial"/>
                <a:ea typeface="Arial"/>
                <a:cs typeface="Arial"/>
                <a:sym typeface="Arial"/>
              </a:rPr>
              <a:t>Vicki Vogel</a:t>
            </a:r>
            <a:endParaRPr/>
          </a:p>
          <a:p>
            <a:pPr indent="0" lvl="0" marL="0" marR="0" rtl="0" algn="l">
              <a:lnSpc>
                <a:spcPct val="80000"/>
              </a:lnSpc>
              <a:spcBef>
                <a:spcPts val="800"/>
              </a:spcBef>
              <a:spcAft>
                <a:spcPts val="0"/>
              </a:spcAft>
              <a:buNone/>
            </a:pPr>
            <a:r>
              <a:rPr b="1" i="0" lang="en-US" sz="1600" u="none" cap="none" strike="noStrike">
                <a:solidFill>
                  <a:srgbClr val="004A95"/>
                </a:solidFill>
                <a:latin typeface="Arial"/>
                <a:ea typeface="Arial"/>
                <a:cs typeface="Arial"/>
                <a:sym typeface="Arial"/>
              </a:rPr>
              <a:t>Senior Applications Scientist</a:t>
            </a:r>
            <a:endParaRPr/>
          </a:p>
          <a:p>
            <a:pPr indent="0" lvl="0" marL="0" marR="0" rtl="0" algn="l">
              <a:lnSpc>
                <a:spcPct val="80000"/>
              </a:lnSpc>
              <a:spcBef>
                <a:spcPts val="800"/>
              </a:spcBef>
              <a:spcAft>
                <a:spcPts val="0"/>
              </a:spcAft>
              <a:buNone/>
            </a:pPr>
            <a:r>
              <a:t/>
            </a:r>
            <a:endParaRPr b="1" i="0" sz="1600" u="none" cap="none" strike="noStrike">
              <a:solidFill>
                <a:srgbClr val="004A95"/>
              </a:solidFill>
              <a:latin typeface="Arial"/>
              <a:ea typeface="Arial"/>
              <a:cs typeface="Arial"/>
              <a:sym typeface="Arial"/>
            </a:endParaRPr>
          </a:p>
          <a:p>
            <a:pPr indent="0" lvl="0" marL="0" marR="0" rtl="0" algn="l">
              <a:lnSpc>
                <a:spcPct val="80000"/>
              </a:lnSpc>
              <a:spcBef>
                <a:spcPts val="800"/>
              </a:spcBef>
              <a:spcAft>
                <a:spcPts val="0"/>
              </a:spcAft>
              <a:buNone/>
            </a:pPr>
            <a:r>
              <a:rPr b="1" i="0" lang="en-US" sz="1600" u="none" cap="none" strike="noStrike">
                <a:solidFill>
                  <a:srgbClr val="004A95"/>
                </a:solidFill>
                <a:latin typeface="Arial"/>
                <a:ea typeface="Arial"/>
                <a:cs typeface="Arial"/>
                <a:sym typeface="Arial"/>
              </a:rPr>
              <a:t>Daniel J. Cardin</a:t>
            </a:r>
            <a:endParaRPr/>
          </a:p>
          <a:p>
            <a:pPr indent="0" lvl="0" marL="0" marR="0" rtl="0" algn="l">
              <a:lnSpc>
                <a:spcPct val="80000"/>
              </a:lnSpc>
              <a:spcBef>
                <a:spcPts val="800"/>
              </a:spcBef>
              <a:spcAft>
                <a:spcPts val="0"/>
              </a:spcAft>
              <a:buNone/>
            </a:pPr>
            <a:r>
              <a:rPr b="1" i="0" lang="en-US" sz="1600" u="none" cap="none" strike="noStrike">
                <a:solidFill>
                  <a:srgbClr val="004A95"/>
                </a:solidFill>
                <a:latin typeface="Arial"/>
                <a:ea typeface="Arial"/>
                <a:cs typeface="Arial"/>
                <a:sym typeface="Arial"/>
              </a:rPr>
              <a:t>Silonite Coating and QA Manager</a:t>
            </a:r>
            <a:endParaRPr b="1" i="0" sz="1600" u="none" cap="none" strike="noStrike">
              <a:solidFill>
                <a:schemeClr val="dk1"/>
              </a:solidFill>
              <a:latin typeface="Arial"/>
              <a:ea typeface="Arial"/>
              <a:cs typeface="Arial"/>
              <a:sym typeface="Arial"/>
            </a:endParaRPr>
          </a:p>
          <a:p>
            <a:pPr indent="0" lvl="0" marL="0" marR="0" rtl="0" algn="l">
              <a:lnSpc>
                <a:spcPct val="80000"/>
              </a:lnSpc>
              <a:spcBef>
                <a:spcPts val="800"/>
              </a:spcBef>
              <a:spcAft>
                <a:spcPts val="0"/>
              </a:spcAft>
              <a:buNone/>
            </a:pPr>
            <a:r>
              <a:t/>
            </a:r>
            <a:endParaRPr b="1" i="0" sz="1600" u="none" cap="none" strike="noStrike">
              <a:solidFill>
                <a:srgbClr val="004A95"/>
              </a:solidFill>
              <a:latin typeface="Arial"/>
              <a:ea typeface="Arial"/>
              <a:cs typeface="Arial"/>
              <a:sym typeface="Arial"/>
            </a:endParaRPr>
          </a:p>
          <a:p>
            <a:pPr indent="0" lvl="0" marL="0" marR="0" rtl="0" algn="l">
              <a:lnSpc>
                <a:spcPct val="80000"/>
              </a:lnSpc>
              <a:spcBef>
                <a:spcPts val="800"/>
              </a:spcBef>
              <a:spcAft>
                <a:spcPts val="0"/>
              </a:spcAft>
              <a:buNone/>
            </a:pPr>
            <a:r>
              <a:rPr b="1" i="0" lang="en-US" sz="1600" u="none" cap="none" strike="noStrike">
                <a:solidFill>
                  <a:srgbClr val="004A95"/>
                </a:solidFill>
                <a:latin typeface="Arial"/>
                <a:ea typeface="Arial"/>
                <a:cs typeface="Arial"/>
                <a:sym typeface="Arial"/>
              </a:rPr>
              <a:t>R&amp;D/Product Development Teams</a:t>
            </a:r>
            <a:endParaRPr b="1" i="0" sz="1600" u="none" cap="none" strike="noStrike">
              <a:solidFill>
                <a:schemeClr val="dk1"/>
              </a:solidFill>
              <a:latin typeface="Arial"/>
              <a:ea typeface="Arial"/>
              <a:cs typeface="Arial"/>
              <a:sym typeface="Arial"/>
            </a:endParaRPr>
          </a:p>
          <a:p>
            <a:pPr indent="0" lvl="0" marL="0" marR="0" rtl="0" algn="l">
              <a:lnSpc>
                <a:spcPct val="80000"/>
              </a:lnSpc>
              <a:spcBef>
                <a:spcPts val="800"/>
              </a:spcBef>
              <a:spcAft>
                <a:spcPts val="0"/>
              </a:spcAft>
              <a:buNone/>
            </a:pPr>
            <a:r>
              <a:t/>
            </a:r>
            <a:endParaRPr b="1" i="0" sz="1600" u="none" cap="none" strike="noStrike">
              <a:solidFill>
                <a:schemeClr val="dk1"/>
              </a:solidFill>
              <a:latin typeface="Arial"/>
              <a:ea typeface="Arial"/>
              <a:cs typeface="Arial"/>
              <a:sym typeface="Arial"/>
            </a:endParaRPr>
          </a:p>
          <a:p>
            <a:pPr indent="0" lvl="0" marL="0" marR="0" rtl="0" algn="l">
              <a:lnSpc>
                <a:spcPct val="80000"/>
              </a:lnSpc>
              <a:spcBef>
                <a:spcPts val="800"/>
              </a:spcBef>
              <a:spcAft>
                <a:spcPts val="0"/>
              </a:spcAft>
              <a:buNone/>
            </a:pPr>
            <a:r>
              <a:rPr b="1" i="0" lang="en-US" sz="1600" u="none" cap="none" strike="noStrike">
                <a:solidFill>
                  <a:schemeClr val="dk1"/>
                </a:solidFill>
                <a:latin typeface="Arial"/>
                <a:ea typeface="Arial"/>
                <a:cs typeface="Arial"/>
                <a:sym typeface="Arial"/>
              </a:rPr>
              <a:t> </a:t>
            </a:r>
            <a:endParaRPr b="1" i="0" sz="1600" u="none" cap="none" strike="noStrike">
              <a:solidFill>
                <a:srgbClr val="004A95"/>
              </a:solidFill>
              <a:latin typeface="Arial"/>
              <a:ea typeface="Arial"/>
              <a:cs typeface="Arial"/>
              <a:sym typeface="Arial"/>
            </a:endParaRPr>
          </a:p>
          <a:p>
            <a:pPr indent="0" lvl="0" marL="0" marR="0" rtl="0" algn="l">
              <a:lnSpc>
                <a:spcPct val="80000"/>
              </a:lnSpc>
              <a:spcBef>
                <a:spcPts val="800"/>
              </a:spcBef>
              <a:spcAft>
                <a:spcPts val="0"/>
              </a:spcAft>
              <a:buNone/>
            </a:pPr>
            <a:r>
              <a:t/>
            </a:r>
            <a:endParaRPr b="1" i="0" sz="1600" u="none" cap="none" strike="noStrike">
              <a:solidFill>
                <a:schemeClr val="dk1"/>
              </a:solidFill>
              <a:latin typeface="Arial"/>
              <a:ea typeface="Arial"/>
              <a:cs typeface="Arial"/>
              <a:sym typeface="Arial"/>
            </a:endParaRPr>
          </a:p>
        </p:txBody>
      </p:sp>
      <p:pic>
        <p:nvPicPr>
          <p:cNvPr id="48" name="Google Shape;48;p8"/>
          <p:cNvPicPr preferRelativeResize="0"/>
          <p:nvPr/>
        </p:nvPicPr>
        <p:blipFill rotWithShape="1">
          <a:blip r:embed="rId5">
            <a:alphaModFix/>
          </a:blip>
          <a:srcRect b="0" l="0" r="0" t="0"/>
          <a:stretch/>
        </p:blipFill>
        <p:spPr>
          <a:xfrm>
            <a:off x="5188039" y="3556800"/>
            <a:ext cx="513519" cy="2138953"/>
          </a:xfrm>
          <a:prstGeom prst="rect">
            <a:avLst/>
          </a:prstGeom>
          <a:noFill/>
          <a:ln>
            <a:noFill/>
          </a:ln>
        </p:spPr>
      </p:pic>
      <p:sp>
        <p:nvSpPr>
          <p:cNvPr id="49" name="Google Shape;49;p8"/>
          <p:cNvSpPr txBox="1"/>
          <p:nvPr/>
        </p:nvSpPr>
        <p:spPr>
          <a:xfrm>
            <a:off x="850158" y="5753674"/>
            <a:ext cx="2971799" cy="22775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i="0" lang="en-US" sz="1100" u="none" cap="none" strike="noStrike">
                <a:solidFill>
                  <a:srgbClr val="004A95"/>
                </a:solidFill>
                <a:latin typeface="Arial"/>
                <a:ea typeface="Arial"/>
                <a:cs typeface="Arial"/>
                <a:sym typeface="Arial"/>
              </a:rPr>
              <a:t>Sorbent Pen Analysis Analysis</a:t>
            </a:r>
            <a:endParaRPr/>
          </a:p>
        </p:txBody>
      </p:sp>
      <p:sp>
        <p:nvSpPr>
          <p:cNvPr id="50" name="Google Shape;50;p8"/>
          <p:cNvSpPr txBox="1"/>
          <p:nvPr/>
        </p:nvSpPr>
        <p:spPr>
          <a:xfrm>
            <a:off x="4329002" y="5803574"/>
            <a:ext cx="2971799" cy="88793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i="0" lang="en-US" sz="1100" u="none" cap="none" strike="noStrike">
                <a:solidFill>
                  <a:srgbClr val="004A95"/>
                </a:solidFill>
                <a:latin typeface="Arial"/>
                <a:ea typeface="Arial"/>
                <a:cs typeface="Arial"/>
                <a:sym typeface="Arial"/>
              </a:rPr>
              <a:t>VASE             FEVE</a:t>
            </a:r>
            <a:endParaRPr b="1" i="0" sz="1100" u="none" cap="none" strike="noStrike">
              <a:solidFill>
                <a:schemeClr val="dk1"/>
              </a:solidFill>
              <a:latin typeface="Arial"/>
              <a:ea typeface="Arial"/>
              <a:cs typeface="Arial"/>
              <a:sym typeface="Arial"/>
            </a:endParaRPr>
          </a:p>
          <a:p>
            <a:pPr indent="0" lvl="0" marL="0" marR="0" rtl="0" algn="l">
              <a:lnSpc>
                <a:spcPct val="80000"/>
              </a:lnSpc>
              <a:spcBef>
                <a:spcPts val="550"/>
              </a:spcBef>
              <a:spcAft>
                <a:spcPts val="0"/>
              </a:spcAft>
              <a:buNone/>
            </a:pPr>
            <a:r>
              <a:t/>
            </a:r>
            <a:endParaRPr b="1" i="0" sz="1100" u="none" cap="none" strike="noStrike">
              <a:solidFill>
                <a:schemeClr val="dk1"/>
              </a:solidFill>
              <a:latin typeface="Arial"/>
              <a:ea typeface="Arial"/>
              <a:cs typeface="Arial"/>
              <a:sym typeface="Arial"/>
            </a:endParaRPr>
          </a:p>
          <a:p>
            <a:pPr indent="0" lvl="0" marL="0" marR="0" rtl="0" algn="l">
              <a:lnSpc>
                <a:spcPct val="80000"/>
              </a:lnSpc>
              <a:spcBef>
                <a:spcPts val="550"/>
              </a:spcBef>
              <a:spcAft>
                <a:spcPts val="0"/>
              </a:spcAft>
              <a:buNone/>
            </a:pPr>
            <a:r>
              <a:rPr b="1" i="0" lang="en-US" sz="1100" u="none" cap="none" strike="noStrike">
                <a:solidFill>
                  <a:schemeClr val="dk1"/>
                </a:solidFill>
                <a:latin typeface="Arial"/>
                <a:ea typeface="Arial"/>
                <a:cs typeface="Arial"/>
                <a:sym typeface="Arial"/>
              </a:rPr>
              <a:t> </a:t>
            </a:r>
            <a:endParaRPr b="1" i="0" sz="1100" u="none" cap="none" strike="noStrike">
              <a:solidFill>
                <a:srgbClr val="004A95"/>
              </a:solidFill>
              <a:latin typeface="Arial"/>
              <a:ea typeface="Arial"/>
              <a:cs typeface="Arial"/>
              <a:sym typeface="Arial"/>
            </a:endParaRPr>
          </a:p>
          <a:p>
            <a:pPr indent="0" lvl="0" marL="0" marR="0" rtl="0" algn="l">
              <a:lnSpc>
                <a:spcPct val="80000"/>
              </a:lnSpc>
              <a:spcBef>
                <a:spcPts val="550"/>
              </a:spcBef>
              <a:spcAft>
                <a:spcPts val="0"/>
              </a:spcAft>
              <a:buNone/>
            </a:pPr>
            <a:r>
              <a:t/>
            </a:r>
            <a:endParaRPr b="1" i="0" sz="1100" u="none" cap="none" strike="noStrike">
              <a:solidFill>
                <a:schemeClr val="dk1"/>
              </a:solidFill>
              <a:latin typeface="Arial"/>
              <a:ea typeface="Arial"/>
              <a:cs typeface="Arial"/>
              <a:sym typeface="Arial"/>
            </a:endParaRPr>
          </a:p>
        </p:txBody>
      </p:sp>
      <p:pic>
        <p:nvPicPr>
          <p:cNvPr id="51" name="Google Shape;51;p8"/>
          <p:cNvPicPr preferRelativeResize="0"/>
          <p:nvPr/>
        </p:nvPicPr>
        <p:blipFill rotWithShape="1">
          <a:blip r:embed="rId6">
            <a:alphaModFix/>
          </a:blip>
          <a:srcRect b="0" l="0" r="0" t="0"/>
          <a:stretch/>
        </p:blipFill>
        <p:spPr>
          <a:xfrm>
            <a:off x="709094" y="2397411"/>
            <a:ext cx="2973802" cy="3305024"/>
          </a:xfrm>
          <a:prstGeom prst="rect">
            <a:avLst/>
          </a:prstGeom>
          <a:noFill/>
          <a:ln>
            <a:noFill/>
          </a:ln>
        </p:spPr>
      </p:pic>
      <p:pic>
        <p:nvPicPr>
          <p:cNvPr descr="A logo for a company&#10;&#10;AI-generated content may be incorrect." id="52" name="Google Shape;52;p8"/>
          <p:cNvPicPr preferRelativeResize="0"/>
          <p:nvPr/>
        </p:nvPicPr>
        <p:blipFill rotWithShape="1">
          <a:blip r:embed="rId7">
            <a:alphaModFix/>
          </a:blip>
          <a:srcRect b="0" l="0" r="0" t="0"/>
          <a:stretch/>
        </p:blipFill>
        <p:spPr>
          <a:xfrm>
            <a:off x="5273080" y="2358225"/>
            <a:ext cx="1924050" cy="942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7"/>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72" name="Google Shape;172;p17"/>
          <p:cNvPicPr preferRelativeResize="0"/>
          <p:nvPr/>
        </p:nvPicPr>
        <p:blipFill rotWithShape="1">
          <a:blip r:embed="rId3">
            <a:alphaModFix/>
          </a:blip>
          <a:srcRect b="0" l="20255" r="0" t="0"/>
          <a:stretch/>
        </p:blipFill>
        <p:spPr>
          <a:xfrm>
            <a:off x="8002562" y="948884"/>
            <a:ext cx="1630957" cy="2042585"/>
          </a:xfrm>
          <a:prstGeom prst="rect">
            <a:avLst/>
          </a:prstGeom>
          <a:noFill/>
          <a:ln>
            <a:noFill/>
          </a:ln>
        </p:spPr>
      </p:pic>
      <p:sp>
        <p:nvSpPr>
          <p:cNvPr id="173" name="Google Shape;173;p17"/>
          <p:cNvSpPr/>
          <p:nvPr/>
        </p:nvSpPr>
        <p:spPr>
          <a:xfrm>
            <a:off x="7539165" y="2871355"/>
            <a:ext cx="4736583" cy="326238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5000"/>
              </a:lnSpc>
              <a:spcBef>
                <a:spcPts val="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Soft adsorption-desorption like SPME, but sampled like DHS TD traps</a:t>
            </a:r>
            <a:endParaRPr/>
          </a:p>
          <a:p>
            <a:pPr indent="-342900" lvl="1" marL="800100" marR="0" rtl="0" algn="l">
              <a:lnSpc>
                <a:spcPct val="95000"/>
              </a:lnSpc>
              <a:spcBef>
                <a:spcPts val="12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No reverse adsorption possible</a:t>
            </a:r>
            <a:endParaRPr/>
          </a:p>
          <a:p>
            <a:pPr indent="-342900" lvl="0" marL="342900" marR="0" rtl="0" algn="l">
              <a:lnSpc>
                <a:spcPct val="95000"/>
              </a:lnSpc>
              <a:spcBef>
                <a:spcPts val="12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3 Capillary columns with increasing strength  in series, like  multi-bed packed traps</a:t>
            </a:r>
            <a:endParaRPr/>
          </a:p>
          <a:p>
            <a:pPr indent="-342900" lvl="0" marL="342900" marR="0" rtl="0" algn="l">
              <a:lnSpc>
                <a:spcPct val="95000"/>
              </a:lnSpc>
              <a:spcBef>
                <a:spcPts val="12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Shorter segment SPICE trap perfect for focusing</a:t>
            </a:r>
            <a:endParaRPr/>
          </a:p>
          <a:p>
            <a:pPr indent="-342900" lvl="0" marL="342900" marR="0" rtl="0" algn="l">
              <a:lnSpc>
                <a:spcPct val="95000"/>
              </a:lnSpc>
              <a:spcBef>
                <a:spcPts val="12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Capillary sample prep for Capillary GC Column Analysis</a:t>
            </a:r>
            <a:endParaRPr/>
          </a:p>
        </p:txBody>
      </p:sp>
      <p:pic>
        <p:nvPicPr>
          <p:cNvPr id="174" name="Google Shape;174;p17"/>
          <p:cNvPicPr preferRelativeResize="0"/>
          <p:nvPr/>
        </p:nvPicPr>
        <p:blipFill rotWithShape="1">
          <a:blip r:embed="rId4">
            <a:alphaModFix/>
          </a:blip>
          <a:srcRect b="0" l="0" r="0" t="0"/>
          <a:stretch/>
        </p:blipFill>
        <p:spPr>
          <a:xfrm>
            <a:off x="10178040" y="1069494"/>
            <a:ext cx="1924050" cy="942975"/>
          </a:xfrm>
          <a:prstGeom prst="rect">
            <a:avLst/>
          </a:prstGeom>
          <a:noFill/>
          <a:ln>
            <a:noFill/>
          </a:ln>
        </p:spPr>
      </p:pic>
      <p:sp>
        <p:nvSpPr>
          <p:cNvPr id="175" name="Google Shape;175;p17"/>
          <p:cNvSpPr txBox="1"/>
          <p:nvPr/>
        </p:nvSpPr>
        <p:spPr>
          <a:xfrm>
            <a:off x="0" y="24654"/>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rgbClr val="FFCC66"/>
                </a:solidFill>
                <a:latin typeface="Gill Sans"/>
                <a:ea typeface="Gill Sans"/>
                <a:cs typeface="Gill Sans"/>
                <a:sym typeface="Gill Sans"/>
              </a:rPr>
              <a:t>SPICE (2018)</a:t>
            </a:r>
            <a:endParaRPr/>
          </a:p>
          <a:p>
            <a:pPr indent="0" lvl="0" marL="0" marR="0" rtl="0" algn="ctr">
              <a:lnSpc>
                <a:spcPct val="160000"/>
              </a:lnSpc>
              <a:spcBef>
                <a:spcPts val="0"/>
              </a:spcBef>
              <a:spcAft>
                <a:spcPts val="0"/>
              </a:spcAft>
              <a:buNone/>
            </a:pPr>
            <a:r>
              <a:rPr b="1" i="0" lang="en-US" sz="2000" u="none" cap="none" strike="noStrike">
                <a:solidFill>
                  <a:schemeClr val="lt1"/>
                </a:solidFill>
                <a:latin typeface="Gill Sans"/>
                <a:ea typeface="Gill Sans"/>
                <a:cs typeface="Gill Sans"/>
                <a:sym typeface="Gill Sans"/>
              </a:rPr>
              <a:t>Using GC Columns to Trap, Focus, and “Back-Flush” Samples to a GCMS for Maximum Compound Recovery </a:t>
            </a:r>
            <a:endParaRPr/>
          </a:p>
        </p:txBody>
      </p:sp>
      <p:pic>
        <p:nvPicPr>
          <p:cNvPr id="176" name="Google Shape;176;p17"/>
          <p:cNvPicPr preferRelativeResize="0"/>
          <p:nvPr/>
        </p:nvPicPr>
        <p:blipFill rotWithShape="1">
          <a:blip r:embed="rId5">
            <a:alphaModFix/>
          </a:blip>
          <a:srcRect b="0" l="0" r="0" t="0"/>
          <a:stretch/>
        </p:blipFill>
        <p:spPr>
          <a:xfrm>
            <a:off x="0" y="1370150"/>
            <a:ext cx="7599940" cy="4006009"/>
          </a:xfrm>
          <a:prstGeom prst="rect">
            <a:avLst/>
          </a:prstGeom>
          <a:noFill/>
          <a:ln>
            <a:noFill/>
          </a:ln>
        </p:spPr>
      </p:pic>
      <p:sp>
        <p:nvSpPr>
          <p:cNvPr id="177" name="Google Shape;177;p17"/>
          <p:cNvSpPr/>
          <p:nvPr/>
        </p:nvSpPr>
        <p:spPr>
          <a:xfrm>
            <a:off x="659430" y="5372442"/>
            <a:ext cx="6674057" cy="747705"/>
          </a:xfrm>
          <a:prstGeom prst="rect">
            <a:avLst/>
          </a:prstGeom>
          <a:noFill/>
          <a:ln>
            <a:noFill/>
          </a:ln>
        </p:spPr>
        <p:txBody>
          <a:bodyPr anchorCtr="0" anchor="t" bIns="45700" lIns="91425" spcFirstLastPara="1" rIns="91425" wrap="square" tIns="45700">
            <a:noAutofit/>
          </a:bodyPr>
          <a:lstStyle/>
          <a:p>
            <a:pPr indent="0" lvl="0" marL="0" marR="0" rtl="0" algn="l">
              <a:lnSpc>
                <a:spcPct val="82142"/>
              </a:lnSpc>
              <a:spcBef>
                <a:spcPts val="0"/>
              </a:spcBef>
              <a:spcAft>
                <a:spcPts val="0"/>
              </a:spcAft>
              <a:buNone/>
            </a:pPr>
            <a:r>
              <a:rPr b="1" i="0" lang="en-US" sz="2800" u="none" cap="none" strike="noStrike">
                <a:solidFill>
                  <a:srgbClr val="0A82FE"/>
                </a:solidFill>
                <a:latin typeface="Calibri"/>
                <a:ea typeface="Calibri"/>
                <a:cs typeface="Calibri"/>
                <a:sym typeface="Calibri"/>
              </a:rPr>
              <a:t>If it’s in the headspace and boils over -40</a:t>
            </a:r>
            <a:r>
              <a:rPr b="1" baseline="30000" i="0" lang="en-US" sz="2800" u="none" cap="none" strike="noStrike">
                <a:solidFill>
                  <a:srgbClr val="0A82FE"/>
                </a:solidFill>
                <a:latin typeface="Calibri"/>
                <a:ea typeface="Calibri"/>
                <a:cs typeface="Calibri"/>
                <a:sym typeface="Calibri"/>
              </a:rPr>
              <a:t>o</a:t>
            </a:r>
            <a:r>
              <a:rPr b="1" i="0" lang="en-US" sz="2800" u="none" cap="none" strike="noStrike">
                <a:solidFill>
                  <a:srgbClr val="0A82FE"/>
                </a:solidFill>
                <a:latin typeface="Calibri"/>
                <a:ea typeface="Calibri"/>
                <a:cs typeface="Calibri"/>
                <a:sym typeface="Calibri"/>
              </a:rPr>
              <a:t>C, SPICE will recover it (except for H2O)</a:t>
            </a:r>
            <a:endParaRPr/>
          </a:p>
        </p:txBody>
      </p:sp>
      <p:cxnSp>
        <p:nvCxnSpPr>
          <p:cNvPr id="178" name="Google Shape;178;p17"/>
          <p:cNvCxnSpPr/>
          <p:nvPr/>
        </p:nvCxnSpPr>
        <p:spPr>
          <a:xfrm flipH="1">
            <a:off x="4603805" y="4810539"/>
            <a:ext cx="755374" cy="95416"/>
          </a:xfrm>
          <a:prstGeom prst="straightConnector1">
            <a:avLst/>
          </a:prstGeom>
          <a:solidFill>
            <a:schemeClr val="accent1"/>
          </a:solidFill>
          <a:ln cap="flat" cmpd="sng" w="38100">
            <a:solidFill>
              <a:srgbClr val="FF0000"/>
            </a:solidFill>
            <a:prstDash val="solid"/>
            <a:round/>
            <a:headEnd len="sm" w="sm" type="none"/>
            <a:tailEnd len="med" w="med" type="triangle"/>
          </a:ln>
        </p:spPr>
      </p:cxn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8"/>
          <p:cNvSpPr txBox="1"/>
          <p:nvPr>
            <p:ph type="title"/>
          </p:nvPr>
        </p:nvSpPr>
        <p:spPr>
          <a:xfrm>
            <a:off x="0" y="0"/>
            <a:ext cx="12192000" cy="894945"/>
          </a:xfrm>
          <a:prstGeom prst="rect">
            <a:avLst/>
          </a:prstGeom>
          <a:solidFill>
            <a:srgbClr val="269999"/>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Consistent Peak Widths across a Boiling Point Range from -44</a:t>
            </a:r>
            <a:r>
              <a:rPr baseline="30000" lang="en-US"/>
              <a:t>o</a:t>
            </a:r>
            <a:r>
              <a:rPr lang="en-US"/>
              <a:t>C to +230</a:t>
            </a:r>
            <a:r>
              <a:rPr baseline="30000" lang="en-US"/>
              <a:t>o</a:t>
            </a:r>
            <a:r>
              <a:rPr lang="en-US"/>
              <a:t>C</a:t>
            </a:r>
            <a:br>
              <a:rPr lang="en-US"/>
            </a:br>
            <a:r>
              <a:rPr lang="en-US" sz="2000"/>
              <a:t>(US EPA Method TO-15 Ambient Air Monitoring Standard)</a:t>
            </a:r>
            <a:endParaRPr/>
          </a:p>
        </p:txBody>
      </p:sp>
      <p:pic>
        <p:nvPicPr>
          <p:cNvPr descr="A graph with lines and dots&#10;&#10;AI-generated content may be incorrect." id="184" name="Google Shape;184;p18"/>
          <p:cNvPicPr preferRelativeResize="0"/>
          <p:nvPr/>
        </p:nvPicPr>
        <p:blipFill rotWithShape="1">
          <a:blip r:embed="rId3">
            <a:alphaModFix/>
          </a:blip>
          <a:srcRect b="0" l="0" r="0" t="0"/>
          <a:stretch/>
        </p:blipFill>
        <p:spPr>
          <a:xfrm>
            <a:off x="210312" y="1242230"/>
            <a:ext cx="7985143" cy="4847674"/>
          </a:xfrm>
          <a:prstGeom prst="rect">
            <a:avLst/>
          </a:prstGeom>
          <a:noFill/>
          <a:ln>
            <a:noFill/>
          </a:ln>
        </p:spPr>
      </p:pic>
      <p:sp>
        <p:nvSpPr>
          <p:cNvPr id="185" name="Google Shape;185;p18"/>
          <p:cNvSpPr txBox="1"/>
          <p:nvPr/>
        </p:nvSpPr>
        <p:spPr>
          <a:xfrm>
            <a:off x="1408177" y="1781404"/>
            <a:ext cx="4398266"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400" u="none" cap="none" strike="noStrike">
                <a:solidFill>
                  <a:schemeClr val="dk1"/>
                </a:solidFill>
                <a:latin typeface="Arial"/>
                <a:ea typeface="Arial"/>
                <a:cs typeface="Arial"/>
                <a:sym typeface="Arial"/>
              </a:rPr>
              <a:t>TIC: 25111015</a:t>
            </a:r>
            <a:endParaRPr/>
          </a:p>
          <a:p>
            <a:pPr indent="0" lvl="0" marL="0" marR="0" rtl="0" algn="ctr">
              <a:spcBef>
                <a:spcPts val="0"/>
              </a:spcBef>
              <a:spcAft>
                <a:spcPts val="0"/>
              </a:spcAft>
              <a:buNone/>
            </a:pPr>
            <a:r>
              <a:rPr b="1" i="0" lang="en-US" sz="1400" u="none" cap="none" strike="noStrike">
                <a:solidFill>
                  <a:schemeClr val="dk1"/>
                </a:solidFill>
                <a:latin typeface="Arial"/>
                <a:ea typeface="Arial"/>
                <a:cs typeface="Arial"/>
                <a:sym typeface="Arial"/>
              </a:rPr>
              <a:t>250 cc at 10 ppbv</a:t>
            </a:r>
            <a:endParaRPr b="1"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1" i="0" lang="en-US" sz="1400" u="none" cap="none" strike="noStrike">
                <a:solidFill>
                  <a:schemeClr val="dk1"/>
                </a:solidFill>
                <a:latin typeface="Arial"/>
                <a:ea typeface="Arial"/>
                <a:cs typeface="Arial"/>
                <a:sym typeface="Arial"/>
              </a:rPr>
              <a:t>Entech 200 CTS+/Shimadzu GC 2030 MS QP-2050 </a:t>
            </a:r>
            <a:endParaRPr/>
          </a:p>
        </p:txBody>
      </p:sp>
      <p:pic>
        <p:nvPicPr>
          <p:cNvPr descr="A white box with blue and black text&#10;&#10;AI-generated content may be incorrect." id="186" name="Google Shape;186;p18"/>
          <p:cNvPicPr preferRelativeResize="0"/>
          <p:nvPr/>
        </p:nvPicPr>
        <p:blipFill rotWithShape="1">
          <a:blip r:embed="rId4">
            <a:alphaModFix/>
          </a:blip>
          <a:srcRect b="8239" l="22668" r="22787" t="6113"/>
          <a:stretch/>
        </p:blipFill>
        <p:spPr>
          <a:xfrm>
            <a:off x="9724630" y="1007238"/>
            <a:ext cx="1542302" cy="2421762"/>
          </a:xfrm>
          <a:prstGeom prst="rect">
            <a:avLst/>
          </a:prstGeom>
          <a:noFill/>
          <a:ln>
            <a:noFill/>
          </a:ln>
        </p:spPr>
      </p:pic>
      <p:pic>
        <p:nvPicPr>
          <p:cNvPr id="187" name="Google Shape;187;p18"/>
          <p:cNvPicPr preferRelativeResize="0"/>
          <p:nvPr/>
        </p:nvPicPr>
        <p:blipFill rotWithShape="1">
          <a:blip r:embed="rId5">
            <a:alphaModFix/>
          </a:blip>
          <a:srcRect b="0" l="0" r="0" t="0"/>
          <a:stretch/>
        </p:blipFill>
        <p:spPr>
          <a:xfrm>
            <a:off x="8667750" y="3634935"/>
            <a:ext cx="3235597" cy="2215827"/>
          </a:xfrm>
          <a:prstGeom prst="rect">
            <a:avLst/>
          </a:prstGeom>
          <a:noFill/>
          <a:ln>
            <a:noFill/>
          </a:ln>
        </p:spPr>
      </p:pic>
      <p:sp>
        <p:nvSpPr>
          <p:cNvPr id="188" name="Google Shape;188;p18"/>
          <p:cNvSpPr txBox="1"/>
          <p:nvPr/>
        </p:nvSpPr>
        <p:spPr>
          <a:xfrm>
            <a:off x="9198863" y="3234825"/>
            <a:ext cx="1487427"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000" u="none" cap="none" strike="noStrike">
                <a:solidFill>
                  <a:schemeClr val="dk1"/>
                </a:solidFill>
                <a:latin typeface="Arial"/>
                <a:ea typeface="Arial"/>
                <a:cs typeface="Arial"/>
                <a:sym typeface="Arial"/>
              </a:rPr>
              <a:t>7200CTS</a:t>
            </a:r>
            <a:endParaRP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9"/>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5" name="Google Shape;195;p19"/>
          <p:cNvSpPr/>
          <p:nvPr/>
        </p:nvSpPr>
        <p:spPr>
          <a:xfrm>
            <a:off x="581025" y="5162550"/>
            <a:ext cx="1752600" cy="53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lt1"/>
                </a:solidFill>
                <a:latin typeface="Calibri"/>
                <a:ea typeface="Calibri"/>
                <a:cs typeface="Calibri"/>
                <a:sym typeface="Calibri"/>
              </a:rPr>
              <a:t>Capillary Trap</a:t>
            </a:r>
            <a:endParaRPr/>
          </a:p>
        </p:txBody>
      </p:sp>
      <p:sp>
        <p:nvSpPr>
          <p:cNvPr id="196" name="Google Shape;196;p19"/>
          <p:cNvSpPr/>
          <p:nvPr/>
        </p:nvSpPr>
        <p:spPr>
          <a:xfrm>
            <a:off x="3657600" y="512712"/>
            <a:ext cx="1752600" cy="53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lt1"/>
                </a:solidFill>
                <a:latin typeface="Calibri"/>
                <a:ea typeface="Calibri"/>
                <a:cs typeface="Calibri"/>
                <a:sym typeface="Calibri"/>
              </a:rPr>
              <a:t>Packed Trap</a:t>
            </a:r>
            <a:endParaRPr/>
          </a:p>
        </p:txBody>
      </p:sp>
      <p:sp>
        <p:nvSpPr>
          <p:cNvPr id="197" name="Google Shape;197;p19"/>
          <p:cNvSpPr txBox="1"/>
          <p:nvPr/>
        </p:nvSpPr>
        <p:spPr>
          <a:xfrm>
            <a:off x="0" y="228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u="none" cap="none" strike="noStrike">
                <a:solidFill>
                  <a:schemeClr val="lt1"/>
                </a:solidFill>
                <a:latin typeface="Gill Sans"/>
                <a:ea typeface="Gill Sans"/>
                <a:cs typeface="Gill Sans"/>
                <a:sym typeface="Gill Sans"/>
              </a:rPr>
              <a:t>SPICE  - Consistent Column Geometry Provides Exceptional Reproducibility</a:t>
            </a:r>
            <a:endParaRPr/>
          </a:p>
        </p:txBody>
      </p:sp>
      <p:pic>
        <p:nvPicPr>
          <p:cNvPr id="198" name="Google Shape;198;p19"/>
          <p:cNvPicPr preferRelativeResize="0"/>
          <p:nvPr/>
        </p:nvPicPr>
        <p:blipFill rotWithShape="1">
          <a:blip r:embed="rId3">
            <a:alphaModFix/>
          </a:blip>
          <a:srcRect b="0" l="0" r="0" t="0"/>
          <a:stretch/>
        </p:blipFill>
        <p:spPr>
          <a:xfrm>
            <a:off x="114693" y="1162050"/>
            <a:ext cx="6285714" cy="5019048"/>
          </a:xfrm>
          <a:prstGeom prst="rect">
            <a:avLst/>
          </a:prstGeom>
          <a:noFill/>
          <a:ln>
            <a:noFill/>
          </a:ln>
        </p:spPr>
      </p:pic>
      <p:sp>
        <p:nvSpPr>
          <p:cNvPr id="199" name="Google Shape;199;p19"/>
          <p:cNvSpPr/>
          <p:nvPr/>
        </p:nvSpPr>
        <p:spPr>
          <a:xfrm>
            <a:off x="3524250" y="1690620"/>
            <a:ext cx="2876157" cy="326238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5000"/>
              </a:lnSpc>
              <a:spcBef>
                <a:spcPts val="0"/>
              </a:spcBef>
              <a:spcAft>
                <a:spcPts val="0"/>
              </a:spcAft>
              <a:buClr>
                <a:schemeClr val="lt1"/>
              </a:buClr>
              <a:buSzPts val="3000"/>
              <a:buFont typeface="Calibri"/>
              <a:buChar char="•"/>
            </a:pPr>
            <a:r>
              <a:rPr b="0" i="0" lang="en-US" sz="2000" u="none" cap="none" strike="noStrike">
                <a:solidFill>
                  <a:schemeClr val="lt1"/>
                </a:solidFill>
                <a:latin typeface="Calibri"/>
                <a:ea typeface="Calibri"/>
                <a:cs typeface="Calibri"/>
                <a:sym typeface="Calibri"/>
              </a:rPr>
              <a:t>Expansion/contraction of sorbent in packed traps causes inconsistency in trap geometry, with inconsistent channeling, creating recovery and carryover issues</a:t>
            </a:r>
            <a:endParaRPr/>
          </a:p>
          <a:p>
            <a:pPr indent="-152400" lvl="0" marL="342900" marR="0" rtl="0" algn="l">
              <a:lnSpc>
                <a:spcPct val="95000"/>
              </a:lnSpc>
              <a:spcBef>
                <a:spcPts val="1200"/>
              </a:spcBef>
              <a:spcAft>
                <a:spcPts val="0"/>
              </a:spcAft>
              <a:buClr>
                <a:schemeClr val="lt1"/>
              </a:buClr>
              <a:buSzPts val="3000"/>
              <a:buFont typeface="Times New Roman"/>
              <a:buNone/>
            </a:pPr>
            <a:r>
              <a:t/>
            </a:r>
            <a:endParaRPr b="0" i="0" sz="2000" u="none" cap="none" strike="noStrike">
              <a:solidFill>
                <a:schemeClr val="lt1"/>
              </a:solidFill>
              <a:latin typeface="Calibri"/>
              <a:ea typeface="Calibri"/>
              <a:cs typeface="Calibri"/>
              <a:sym typeface="Calibri"/>
            </a:endParaRPr>
          </a:p>
          <a:p>
            <a:pPr indent="-342900" lvl="0" marL="342900" marR="0" rtl="0" algn="l">
              <a:lnSpc>
                <a:spcPct val="95000"/>
              </a:lnSpc>
              <a:spcBef>
                <a:spcPts val="1200"/>
              </a:spcBef>
              <a:spcAft>
                <a:spcPts val="0"/>
              </a:spcAft>
              <a:buClr>
                <a:schemeClr val="lt1"/>
              </a:buClr>
              <a:buSzPts val="3000"/>
              <a:buFont typeface="Calibri"/>
              <a:buChar char="•"/>
            </a:pPr>
            <a:r>
              <a:rPr b="0" i="0" lang="en-US" sz="2000" u="none" cap="none" strike="noStrike">
                <a:solidFill>
                  <a:schemeClr val="lt1"/>
                </a:solidFill>
                <a:latin typeface="Calibri"/>
                <a:ea typeface="Calibri"/>
                <a:cs typeface="Calibri"/>
                <a:sym typeface="Calibri"/>
              </a:rPr>
              <a:t>No changes in the geometry of wall coated capillary columns due to repeated temperature cycling</a:t>
            </a:r>
            <a:endParaRPr/>
          </a:p>
        </p:txBody>
      </p:sp>
      <p:pic>
        <p:nvPicPr>
          <p:cNvPr id="200" name="Google Shape;200;p19"/>
          <p:cNvPicPr preferRelativeResize="0"/>
          <p:nvPr/>
        </p:nvPicPr>
        <p:blipFill rotWithShape="1">
          <a:blip r:embed="rId4">
            <a:alphaModFix/>
          </a:blip>
          <a:srcRect b="0" l="0" r="0" t="0"/>
          <a:stretch/>
        </p:blipFill>
        <p:spPr>
          <a:xfrm>
            <a:off x="9152468" y="1358111"/>
            <a:ext cx="2708116" cy="4419332"/>
          </a:xfrm>
          <a:prstGeom prst="rect">
            <a:avLst/>
          </a:prstGeom>
          <a:noFill/>
          <a:ln>
            <a:noFill/>
          </a:ln>
        </p:spPr>
      </p:pic>
      <p:pic>
        <p:nvPicPr>
          <p:cNvPr id="201" name="Google Shape;201;p19"/>
          <p:cNvPicPr preferRelativeResize="0"/>
          <p:nvPr/>
        </p:nvPicPr>
        <p:blipFill rotWithShape="1">
          <a:blip r:embed="rId5">
            <a:alphaModFix/>
          </a:blip>
          <a:srcRect b="0" l="0" r="0" t="0"/>
          <a:stretch/>
        </p:blipFill>
        <p:spPr>
          <a:xfrm>
            <a:off x="6661625" y="1358111"/>
            <a:ext cx="2392320" cy="4459857"/>
          </a:xfrm>
          <a:prstGeom prst="rect">
            <a:avLst/>
          </a:prstGeom>
          <a:noFill/>
          <a:ln>
            <a:noFill/>
          </a:ln>
        </p:spPr>
      </p:pic>
      <p:sp>
        <p:nvSpPr>
          <p:cNvPr id="202" name="Google Shape;202;p19"/>
          <p:cNvSpPr txBox="1"/>
          <p:nvPr/>
        </p:nvSpPr>
        <p:spPr>
          <a:xfrm>
            <a:off x="6400407" y="934020"/>
            <a:ext cx="579159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chemeClr val="dk1"/>
                </a:solidFill>
                <a:latin typeface="Arial"/>
                <a:ea typeface="Arial"/>
                <a:cs typeface="Arial"/>
                <a:sym typeface="Arial"/>
              </a:rPr>
              <a:t>MDLs:  7 Gas Std Replicates at 20 ppt, 250cc</a:t>
            </a:r>
            <a:endParaRP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0"/>
          <p:cNvSpPr/>
          <p:nvPr/>
        </p:nvSpPr>
        <p:spPr>
          <a:xfrm>
            <a:off x="1048607" y="2097660"/>
            <a:ext cx="152400" cy="152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09" name="Google Shape;209;p20"/>
          <p:cNvSpPr/>
          <p:nvPr/>
        </p:nvSpPr>
        <p:spPr>
          <a:xfrm>
            <a:off x="374423" y="3488553"/>
            <a:ext cx="1524000" cy="1467709"/>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10" name="Google Shape;210;p20"/>
          <p:cNvSpPr/>
          <p:nvPr/>
        </p:nvSpPr>
        <p:spPr>
          <a:xfrm>
            <a:off x="198117" y="5105400"/>
            <a:ext cx="2133600" cy="53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Packed Trap Particle</a:t>
            </a:r>
            <a:endParaRPr/>
          </a:p>
        </p:txBody>
      </p:sp>
      <p:sp>
        <p:nvSpPr>
          <p:cNvPr id="211" name="Google Shape;211;p20"/>
          <p:cNvSpPr/>
          <p:nvPr/>
        </p:nvSpPr>
        <p:spPr>
          <a:xfrm>
            <a:off x="121917" y="2326260"/>
            <a:ext cx="2209800" cy="53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Capillary Trap Particle</a:t>
            </a:r>
            <a:endParaRPr/>
          </a:p>
        </p:txBody>
      </p:sp>
      <p:sp>
        <p:nvSpPr>
          <p:cNvPr id="212" name="Google Shape;212;p20"/>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13" name="Google Shape;213;p20"/>
          <p:cNvPicPr preferRelativeResize="0"/>
          <p:nvPr/>
        </p:nvPicPr>
        <p:blipFill rotWithShape="1">
          <a:blip r:embed="rId3">
            <a:alphaModFix/>
          </a:blip>
          <a:srcRect b="0" l="0" r="0" t="0"/>
          <a:stretch/>
        </p:blipFill>
        <p:spPr>
          <a:xfrm>
            <a:off x="2484118" y="3281869"/>
            <a:ext cx="2688619" cy="2684995"/>
          </a:xfrm>
          <a:prstGeom prst="rect">
            <a:avLst/>
          </a:prstGeom>
          <a:noFill/>
          <a:ln>
            <a:noFill/>
          </a:ln>
        </p:spPr>
      </p:pic>
      <p:sp>
        <p:nvSpPr>
          <p:cNvPr id="214" name="Google Shape;214;p20"/>
          <p:cNvSpPr/>
          <p:nvPr/>
        </p:nvSpPr>
        <p:spPr>
          <a:xfrm>
            <a:off x="374423" y="4152900"/>
            <a:ext cx="152400" cy="1524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15" name="Google Shape;215;p20"/>
          <p:cNvSpPr/>
          <p:nvPr/>
        </p:nvSpPr>
        <p:spPr>
          <a:xfrm>
            <a:off x="526823" y="4152900"/>
            <a:ext cx="152400" cy="1524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16" name="Google Shape;216;p20"/>
          <p:cNvSpPr/>
          <p:nvPr/>
        </p:nvSpPr>
        <p:spPr>
          <a:xfrm>
            <a:off x="679223" y="4152900"/>
            <a:ext cx="152400" cy="1524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17" name="Google Shape;217;p20"/>
          <p:cNvSpPr/>
          <p:nvPr/>
        </p:nvSpPr>
        <p:spPr>
          <a:xfrm>
            <a:off x="831623" y="4152900"/>
            <a:ext cx="152400" cy="1524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18" name="Google Shape;218;p20"/>
          <p:cNvSpPr/>
          <p:nvPr/>
        </p:nvSpPr>
        <p:spPr>
          <a:xfrm>
            <a:off x="984023" y="4152900"/>
            <a:ext cx="152400" cy="1524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19" name="Google Shape;219;p20"/>
          <p:cNvSpPr/>
          <p:nvPr/>
        </p:nvSpPr>
        <p:spPr>
          <a:xfrm>
            <a:off x="1136423" y="4152900"/>
            <a:ext cx="152400" cy="1524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20" name="Google Shape;220;p20"/>
          <p:cNvSpPr/>
          <p:nvPr/>
        </p:nvSpPr>
        <p:spPr>
          <a:xfrm>
            <a:off x="1288823" y="4152900"/>
            <a:ext cx="152400" cy="1524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21" name="Google Shape;221;p20"/>
          <p:cNvSpPr/>
          <p:nvPr/>
        </p:nvSpPr>
        <p:spPr>
          <a:xfrm>
            <a:off x="1441223" y="4152900"/>
            <a:ext cx="152400" cy="1524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22" name="Google Shape;222;p20"/>
          <p:cNvSpPr/>
          <p:nvPr/>
        </p:nvSpPr>
        <p:spPr>
          <a:xfrm>
            <a:off x="1593623" y="4152900"/>
            <a:ext cx="152400" cy="1524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23" name="Google Shape;223;p20"/>
          <p:cNvSpPr/>
          <p:nvPr/>
        </p:nvSpPr>
        <p:spPr>
          <a:xfrm>
            <a:off x="1746023" y="4152900"/>
            <a:ext cx="152400" cy="1524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24" name="Google Shape;224;p20"/>
          <p:cNvSpPr txBox="1"/>
          <p:nvPr/>
        </p:nvSpPr>
        <p:spPr>
          <a:xfrm>
            <a:off x="0" y="-57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SPICE – Smaller Particle Size Means Faster Equilibration at a Given Temperature</a:t>
            </a:r>
            <a:endParaRPr/>
          </a:p>
          <a:p>
            <a:pPr indent="0" lvl="0" marL="0" marR="0" rtl="0" algn="ctr">
              <a:lnSpc>
                <a:spcPct val="133333"/>
              </a:lnSpc>
              <a:spcBef>
                <a:spcPts val="0"/>
              </a:spcBef>
              <a:spcAft>
                <a:spcPts val="0"/>
              </a:spcAft>
              <a:buNone/>
            </a:pPr>
            <a:r>
              <a:rPr b="1" i="0" lang="en-US" sz="2400">
                <a:solidFill>
                  <a:schemeClr val="lt1"/>
                </a:solidFill>
                <a:latin typeface="Gill Sans"/>
                <a:ea typeface="Gill Sans"/>
                <a:cs typeface="Gill Sans"/>
                <a:sym typeface="Gill Sans"/>
              </a:rPr>
              <a:t>(More Complete Dry Purging / Faster Injection Rates)</a:t>
            </a:r>
            <a:endParaRPr/>
          </a:p>
        </p:txBody>
      </p:sp>
      <p:sp>
        <p:nvSpPr>
          <p:cNvPr id="225" name="Google Shape;225;p20"/>
          <p:cNvSpPr/>
          <p:nvPr/>
        </p:nvSpPr>
        <p:spPr>
          <a:xfrm>
            <a:off x="5769444" y="3664017"/>
            <a:ext cx="5791200" cy="257031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226" name="Google Shape;226;p20"/>
          <p:cNvSpPr/>
          <p:nvPr/>
        </p:nvSpPr>
        <p:spPr>
          <a:xfrm>
            <a:off x="5769444" y="972405"/>
            <a:ext cx="5638800" cy="268499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pic>
        <p:nvPicPr>
          <p:cNvPr id="227" name="Google Shape;227;p20"/>
          <p:cNvPicPr preferRelativeResize="0"/>
          <p:nvPr/>
        </p:nvPicPr>
        <p:blipFill rotWithShape="1">
          <a:blip r:embed="rId4">
            <a:alphaModFix/>
          </a:blip>
          <a:srcRect b="0" l="0" r="0" t="0"/>
          <a:stretch/>
        </p:blipFill>
        <p:spPr>
          <a:xfrm>
            <a:off x="6136617" y="1149810"/>
            <a:ext cx="5013039" cy="2336800"/>
          </a:xfrm>
          <a:prstGeom prst="rect">
            <a:avLst/>
          </a:prstGeom>
          <a:noFill/>
          <a:ln>
            <a:noFill/>
          </a:ln>
        </p:spPr>
      </p:pic>
      <p:pic>
        <p:nvPicPr>
          <p:cNvPr id="228" name="Google Shape;228;p20"/>
          <p:cNvPicPr preferRelativeResize="0"/>
          <p:nvPr/>
        </p:nvPicPr>
        <p:blipFill rotWithShape="1">
          <a:blip r:embed="rId5">
            <a:alphaModFix/>
          </a:blip>
          <a:srcRect b="0" l="0" r="0" t="0"/>
          <a:stretch/>
        </p:blipFill>
        <p:spPr>
          <a:xfrm>
            <a:off x="6090405" y="3727272"/>
            <a:ext cx="5181600" cy="2437184"/>
          </a:xfrm>
          <a:prstGeom prst="rect">
            <a:avLst/>
          </a:prstGeom>
          <a:noFill/>
          <a:ln>
            <a:noFill/>
          </a:ln>
        </p:spPr>
      </p:pic>
      <p:sp>
        <p:nvSpPr>
          <p:cNvPr id="229" name="Google Shape;229;p20"/>
          <p:cNvSpPr/>
          <p:nvPr/>
        </p:nvSpPr>
        <p:spPr>
          <a:xfrm>
            <a:off x="7174032" y="4146976"/>
            <a:ext cx="1861104" cy="812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400">
                <a:solidFill>
                  <a:schemeClr val="dk1"/>
                </a:solidFill>
                <a:latin typeface="Calibri"/>
                <a:ea typeface="Calibri"/>
                <a:cs typeface="Calibri"/>
                <a:sym typeface="Calibri"/>
              </a:rPr>
              <a:t>Water peak using SPICE Capillary Traps (70% RH, 250cc)</a:t>
            </a:r>
            <a:endParaRPr/>
          </a:p>
        </p:txBody>
      </p:sp>
      <p:sp>
        <p:nvSpPr>
          <p:cNvPr id="230" name="Google Shape;230;p20"/>
          <p:cNvSpPr/>
          <p:nvPr/>
        </p:nvSpPr>
        <p:spPr>
          <a:xfrm>
            <a:off x="6531444" y="5328225"/>
            <a:ext cx="457200" cy="27491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lang="en-US" sz="1200">
                <a:solidFill>
                  <a:schemeClr val="dk1"/>
                </a:solidFill>
                <a:latin typeface="Calibri"/>
                <a:ea typeface="Calibri"/>
                <a:cs typeface="Calibri"/>
                <a:sym typeface="Calibri"/>
              </a:rPr>
              <a:t>Air</a:t>
            </a:r>
            <a:endParaRPr/>
          </a:p>
        </p:txBody>
      </p:sp>
      <p:sp>
        <p:nvSpPr>
          <p:cNvPr id="231" name="Google Shape;231;p20"/>
          <p:cNvSpPr/>
          <p:nvPr/>
        </p:nvSpPr>
        <p:spPr>
          <a:xfrm>
            <a:off x="6528459" y="4130716"/>
            <a:ext cx="774054" cy="27491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200">
                <a:solidFill>
                  <a:schemeClr val="dk1"/>
                </a:solidFill>
                <a:latin typeface="Calibri"/>
                <a:ea typeface="Calibri"/>
                <a:cs typeface="Calibri"/>
                <a:sym typeface="Calibri"/>
              </a:rPr>
              <a:t>Freon 12</a:t>
            </a:r>
            <a:endParaRPr/>
          </a:p>
        </p:txBody>
      </p:sp>
      <p:sp>
        <p:nvSpPr>
          <p:cNvPr id="232" name="Google Shape;232;p20"/>
          <p:cNvSpPr/>
          <p:nvPr/>
        </p:nvSpPr>
        <p:spPr>
          <a:xfrm>
            <a:off x="7690605" y="1517002"/>
            <a:ext cx="1981200" cy="812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400">
                <a:solidFill>
                  <a:schemeClr val="dk1"/>
                </a:solidFill>
                <a:latin typeface="Calibri"/>
                <a:ea typeface="Calibri"/>
                <a:cs typeface="Calibri"/>
                <a:sym typeface="Calibri"/>
              </a:rPr>
              <a:t>Typical Water peak using Packed Traps (70% RH, 250cc)</a:t>
            </a:r>
            <a:endParaRPr/>
          </a:p>
        </p:txBody>
      </p:sp>
      <p:cxnSp>
        <p:nvCxnSpPr>
          <p:cNvPr id="233" name="Google Shape;233;p20"/>
          <p:cNvCxnSpPr/>
          <p:nvPr/>
        </p:nvCxnSpPr>
        <p:spPr>
          <a:xfrm flipH="1">
            <a:off x="6891319" y="1796402"/>
            <a:ext cx="762000" cy="254000"/>
          </a:xfrm>
          <a:prstGeom prst="straightConnector1">
            <a:avLst/>
          </a:prstGeom>
          <a:solidFill>
            <a:schemeClr val="accent1"/>
          </a:solidFill>
          <a:ln cap="flat" cmpd="sng" w="28575">
            <a:solidFill>
              <a:schemeClr val="dk1"/>
            </a:solidFill>
            <a:prstDash val="solid"/>
            <a:round/>
            <a:headEnd len="sm" w="sm" type="none"/>
            <a:tailEnd len="med" w="med" type="triangle"/>
          </a:ln>
        </p:spPr>
      </p:cxnSp>
      <p:sp>
        <p:nvSpPr>
          <p:cNvPr id="234" name="Google Shape;234;p20"/>
          <p:cNvSpPr/>
          <p:nvPr/>
        </p:nvSpPr>
        <p:spPr>
          <a:xfrm>
            <a:off x="6531444" y="4945863"/>
            <a:ext cx="775844" cy="36933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cxnSp>
        <p:nvCxnSpPr>
          <p:cNvPr id="235" name="Google Shape;235;p20"/>
          <p:cNvCxnSpPr/>
          <p:nvPr/>
        </p:nvCxnSpPr>
        <p:spPr>
          <a:xfrm flipH="1">
            <a:off x="6996708" y="4768458"/>
            <a:ext cx="354648" cy="679581"/>
          </a:xfrm>
          <a:prstGeom prst="straightConnector1">
            <a:avLst/>
          </a:prstGeom>
          <a:solidFill>
            <a:schemeClr val="accent1"/>
          </a:solidFill>
          <a:ln cap="flat" cmpd="sng" w="28575">
            <a:solidFill>
              <a:schemeClr val="dk1"/>
            </a:solidFill>
            <a:prstDash val="solid"/>
            <a:round/>
            <a:headEnd len="sm" w="sm" type="none"/>
            <a:tailEnd len="med" w="med" type="triangle"/>
          </a:ln>
        </p:spPr>
      </p:cxnSp>
      <p:sp>
        <p:nvSpPr>
          <p:cNvPr id="236" name="Google Shape;236;p20"/>
          <p:cNvSpPr/>
          <p:nvPr/>
        </p:nvSpPr>
        <p:spPr>
          <a:xfrm>
            <a:off x="6836244" y="5315195"/>
            <a:ext cx="116396" cy="17740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cxnSp>
        <p:nvCxnSpPr>
          <p:cNvPr id="237" name="Google Shape;237;p20"/>
          <p:cNvCxnSpPr/>
          <p:nvPr/>
        </p:nvCxnSpPr>
        <p:spPr>
          <a:xfrm>
            <a:off x="6908349" y="4373818"/>
            <a:ext cx="22034" cy="1104377"/>
          </a:xfrm>
          <a:prstGeom prst="straightConnector1">
            <a:avLst/>
          </a:prstGeom>
          <a:solidFill>
            <a:schemeClr val="accent1"/>
          </a:solidFill>
          <a:ln cap="flat" cmpd="sng" w="28575">
            <a:solidFill>
              <a:schemeClr val="dk1"/>
            </a:solidFill>
            <a:prstDash val="solid"/>
            <a:round/>
            <a:headEnd len="sm" w="sm" type="none"/>
            <a:tailEnd len="med" w="med" type="triangle"/>
          </a:ln>
        </p:spPr>
      </p:cxnSp>
      <p:pic>
        <p:nvPicPr>
          <p:cNvPr id="238" name="Google Shape;238;p20"/>
          <p:cNvPicPr preferRelativeResize="0"/>
          <p:nvPr/>
        </p:nvPicPr>
        <p:blipFill rotWithShape="1">
          <a:blip r:embed="rId6">
            <a:alphaModFix/>
          </a:blip>
          <a:srcRect b="0" l="0" r="0" t="0"/>
          <a:stretch/>
        </p:blipFill>
        <p:spPr>
          <a:xfrm>
            <a:off x="4147904" y="1060810"/>
            <a:ext cx="2003963" cy="2221059"/>
          </a:xfrm>
          <a:prstGeom prst="rect">
            <a:avLst/>
          </a:prstGeom>
          <a:noFill/>
          <a:ln>
            <a:noFill/>
          </a:ln>
        </p:spPr>
      </p:pic>
      <p:cxnSp>
        <p:nvCxnSpPr>
          <p:cNvPr id="239" name="Google Shape;239;p20"/>
          <p:cNvCxnSpPr/>
          <p:nvPr/>
        </p:nvCxnSpPr>
        <p:spPr>
          <a:xfrm rot="10800000">
            <a:off x="1288823" y="2250060"/>
            <a:ext cx="3988571" cy="455040"/>
          </a:xfrm>
          <a:prstGeom prst="straightConnector1">
            <a:avLst/>
          </a:prstGeom>
          <a:solidFill>
            <a:schemeClr val="accent1"/>
          </a:solidFill>
          <a:ln cap="flat" cmpd="sng" w="57150">
            <a:solidFill>
              <a:srgbClr val="FF0000"/>
            </a:solidFill>
            <a:prstDash val="solid"/>
            <a:round/>
            <a:headEnd len="sm" w="sm" type="none"/>
            <a:tailEnd len="med" w="med" type="triangle"/>
          </a:ln>
        </p:spPr>
      </p:cxnSp>
      <p:cxnSp>
        <p:nvCxnSpPr>
          <p:cNvPr id="240" name="Google Shape;240;p20"/>
          <p:cNvCxnSpPr/>
          <p:nvPr/>
        </p:nvCxnSpPr>
        <p:spPr>
          <a:xfrm flipH="1">
            <a:off x="1746023" y="1349829"/>
            <a:ext cx="2712766" cy="2314188"/>
          </a:xfrm>
          <a:prstGeom prst="straightConnector1">
            <a:avLst/>
          </a:prstGeom>
          <a:solidFill>
            <a:schemeClr val="accent1"/>
          </a:solidFill>
          <a:ln cap="flat" cmpd="sng" w="57150">
            <a:solidFill>
              <a:srgbClr val="FF0000"/>
            </a:solidFill>
            <a:prstDash val="solid"/>
            <a:round/>
            <a:headEnd len="sm" w="sm" type="none"/>
            <a:tailEnd len="med" w="med" type="triangle"/>
          </a:ln>
        </p:spPr>
      </p:cxnSp>
      <p:cxnSp>
        <p:nvCxnSpPr>
          <p:cNvPr id="241" name="Google Shape;241;p20"/>
          <p:cNvCxnSpPr>
            <a:endCxn id="213" idx="0"/>
          </p:cNvCxnSpPr>
          <p:nvPr/>
        </p:nvCxnSpPr>
        <p:spPr>
          <a:xfrm flipH="1">
            <a:off x="3828428" y="1349869"/>
            <a:ext cx="630300" cy="1932000"/>
          </a:xfrm>
          <a:prstGeom prst="straightConnector1">
            <a:avLst/>
          </a:prstGeom>
          <a:solidFill>
            <a:schemeClr val="accent1"/>
          </a:solidFill>
          <a:ln cap="flat" cmpd="sng" w="57150">
            <a:solidFill>
              <a:srgbClr val="FF0000"/>
            </a:solidFill>
            <a:prstDash val="solid"/>
            <a:round/>
            <a:headEnd len="sm" w="sm" type="none"/>
            <a:tailEnd len="med" w="med" type="triangle"/>
          </a:ln>
        </p:spPr>
      </p:cxn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1"/>
          <p:cNvPicPr preferRelativeResize="0"/>
          <p:nvPr/>
        </p:nvPicPr>
        <p:blipFill rotWithShape="1">
          <a:blip r:embed="rId3">
            <a:alphaModFix/>
          </a:blip>
          <a:srcRect b="0" l="0" r="0" t="0"/>
          <a:stretch/>
        </p:blipFill>
        <p:spPr>
          <a:xfrm>
            <a:off x="56188" y="1151484"/>
            <a:ext cx="4829009" cy="5053308"/>
          </a:xfrm>
          <a:prstGeom prst="rect">
            <a:avLst/>
          </a:prstGeom>
          <a:noFill/>
          <a:ln>
            <a:noFill/>
          </a:ln>
        </p:spPr>
      </p:pic>
      <p:sp>
        <p:nvSpPr>
          <p:cNvPr id="248" name="Google Shape;248;p21"/>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9" name="Google Shape;249;p21"/>
          <p:cNvSpPr/>
          <p:nvPr/>
        </p:nvSpPr>
        <p:spPr>
          <a:xfrm>
            <a:off x="5475827" y="1151484"/>
            <a:ext cx="6506758" cy="17612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79166"/>
              </a:lnSpc>
              <a:spcBef>
                <a:spcPts val="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Supports 2, 40, 500, and 2400cc vial sizes</a:t>
            </a:r>
            <a:endParaRPr/>
          </a:p>
          <a:p>
            <a:pPr indent="-342900" lvl="0" marL="342900" marR="0" rtl="0" algn="l">
              <a:lnSpc>
                <a:spcPct val="79166"/>
              </a:lnSpc>
              <a:spcBef>
                <a:spcPts val="180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30</a:t>
            </a:r>
            <a:r>
              <a:rPr b="0" baseline="30000" lang="en-US" sz="2400">
                <a:solidFill>
                  <a:schemeClr val="dk1"/>
                </a:solidFill>
                <a:latin typeface="Calibri"/>
                <a:ea typeface="Calibri"/>
                <a:cs typeface="Calibri"/>
                <a:sym typeface="Calibri"/>
              </a:rPr>
              <a:t>o</a:t>
            </a:r>
            <a:r>
              <a:rPr b="0" lang="en-US" sz="2400">
                <a:solidFill>
                  <a:schemeClr val="dk1"/>
                </a:solidFill>
                <a:latin typeface="Calibri"/>
                <a:ea typeface="Calibri"/>
                <a:cs typeface="Calibri"/>
                <a:sym typeface="Calibri"/>
              </a:rPr>
              <a:t>C to 80</a:t>
            </a:r>
            <a:r>
              <a:rPr b="0" baseline="30000" lang="en-US" sz="2400">
                <a:solidFill>
                  <a:schemeClr val="dk1"/>
                </a:solidFill>
                <a:latin typeface="Calibri"/>
                <a:ea typeface="Calibri"/>
                <a:cs typeface="Calibri"/>
                <a:sym typeface="Calibri"/>
              </a:rPr>
              <a:t>o</a:t>
            </a:r>
            <a:r>
              <a:rPr b="0" lang="en-US" sz="2400">
                <a:solidFill>
                  <a:schemeClr val="dk1"/>
                </a:solidFill>
                <a:latin typeface="Calibri"/>
                <a:ea typeface="Calibri"/>
                <a:cs typeface="Calibri"/>
                <a:sym typeface="Calibri"/>
              </a:rPr>
              <a:t>C Sample Heating Range</a:t>
            </a:r>
            <a:endParaRPr/>
          </a:p>
          <a:p>
            <a:pPr indent="-342900" lvl="0" marL="342900" marR="0" rtl="0" algn="l">
              <a:lnSpc>
                <a:spcPct val="79166"/>
              </a:lnSpc>
              <a:spcBef>
                <a:spcPts val="180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2-500cc Direct Volume Measurement</a:t>
            </a:r>
            <a:endParaRPr/>
          </a:p>
          <a:p>
            <a:pPr indent="0" lvl="0" marL="0" marR="0" rtl="0" algn="l">
              <a:lnSpc>
                <a:spcPct val="79166"/>
              </a:lnSpc>
              <a:spcBef>
                <a:spcPts val="1800"/>
              </a:spcBef>
              <a:spcAft>
                <a:spcPts val="0"/>
              </a:spcAft>
              <a:buNone/>
            </a:pPr>
            <a:r>
              <a:t/>
            </a:r>
            <a:endParaRPr b="0" sz="2400">
              <a:solidFill>
                <a:schemeClr val="dk1"/>
              </a:solidFill>
              <a:latin typeface="Calibri"/>
              <a:ea typeface="Calibri"/>
              <a:cs typeface="Calibri"/>
              <a:sym typeface="Calibri"/>
            </a:endParaRPr>
          </a:p>
        </p:txBody>
      </p:sp>
      <p:pic>
        <p:nvPicPr>
          <p:cNvPr id="250" name="Google Shape;250;p21"/>
          <p:cNvPicPr preferRelativeResize="0"/>
          <p:nvPr/>
        </p:nvPicPr>
        <p:blipFill rotWithShape="1">
          <a:blip r:embed="rId4">
            <a:alphaModFix/>
          </a:blip>
          <a:srcRect b="0" l="0" r="0" t="0"/>
          <a:stretch/>
        </p:blipFill>
        <p:spPr>
          <a:xfrm>
            <a:off x="2612572" y="1339567"/>
            <a:ext cx="2159414" cy="1067606"/>
          </a:xfrm>
          <a:prstGeom prst="rect">
            <a:avLst/>
          </a:prstGeom>
          <a:noFill/>
          <a:ln>
            <a:noFill/>
          </a:ln>
        </p:spPr>
      </p:pic>
      <p:sp>
        <p:nvSpPr>
          <p:cNvPr id="251" name="Google Shape;251;p21"/>
          <p:cNvSpPr txBox="1"/>
          <p:nvPr/>
        </p:nvSpPr>
        <p:spPr>
          <a:xfrm>
            <a:off x="0" y="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7900HS Using SPICE Dynamic Headspace Enrichment</a:t>
            </a:r>
            <a:endParaRPr/>
          </a:p>
        </p:txBody>
      </p:sp>
      <p:pic>
        <p:nvPicPr>
          <p:cNvPr id="252" name="Google Shape;252;p21"/>
          <p:cNvPicPr preferRelativeResize="0"/>
          <p:nvPr/>
        </p:nvPicPr>
        <p:blipFill rotWithShape="1">
          <a:blip r:embed="rId5">
            <a:alphaModFix/>
          </a:blip>
          <a:srcRect b="0" l="0" r="0" t="0"/>
          <a:stretch/>
        </p:blipFill>
        <p:spPr>
          <a:xfrm>
            <a:off x="5475827" y="3221408"/>
            <a:ext cx="4040748" cy="3038785"/>
          </a:xfrm>
          <a:prstGeom prst="rect">
            <a:avLst/>
          </a:prstGeom>
          <a:noFill/>
          <a:ln>
            <a:noFill/>
          </a:ln>
        </p:spPr>
      </p:pic>
      <p:pic>
        <p:nvPicPr>
          <p:cNvPr id="253" name="Google Shape;253;p21"/>
          <p:cNvPicPr preferRelativeResize="0"/>
          <p:nvPr/>
        </p:nvPicPr>
        <p:blipFill rotWithShape="1">
          <a:blip r:embed="rId6">
            <a:alphaModFix/>
          </a:blip>
          <a:srcRect b="0" l="20255" r="0" t="0"/>
          <a:stretch/>
        </p:blipFill>
        <p:spPr>
          <a:xfrm>
            <a:off x="10149575" y="3221408"/>
            <a:ext cx="1508463" cy="1889175"/>
          </a:xfrm>
          <a:prstGeom prst="rect">
            <a:avLst/>
          </a:prstGeom>
          <a:noFill/>
          <a:ln>
            <a:noFill/>
          </a:ln>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22"/>
          <p:cNvPicPr preferRelativeResize="0"/>
          <p:nvPr/>
        </p:nvPicPr>
        <p:blipFill rotWithShape="1">
          <a:blip r:embed="rId3">
            <a:alphaModFix/>
          </a:blip>
          <a:srcRect b="0" l="0" r="0" t="0"/>
          <a:stretch/>
        </p:blipFill>
        <p:spPr>
          <a:xfrm>
            <a:off x="238539" y="972628"/>
            <a:ext cx="2862470" cy="2049072"/>
          </a:xfrm>
          <a:prstGeom prst="rect">
            <a:avLst/>
          </a:prstGeom>
          <a:noFill/>
          <a:ln>
            <a:noFill/>
          </a:ln>
        </p:spPr>
      </p:pic>
      <p:sp>
        <p:nvSpPr>
          <p:cNvPr id="260" name="Google Shape;260;p22"/>
          <p:cNvSpPr/>
          <p:nvPr/>
        </p:nvSpPr>
        <p:spPr>
          <a:xfrm>
            <a:off x="2147776" y="3813544"/>
            <a:ext cx="10044223" cy="2057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2000">
                <a:solidFill>
                  <a:srgbClr val="269999"/>
                </a:solidFill>
                <a:latin typeface="Calibri"/>
                <a:ea typeface="Calibri"/>
                <a:cs typeface="Calibri"/>
                <a:sym typeface="Calibri"/>
              </a:rPr>
              <a:t>LV-SPICE   (Large Volume SPICE) –What are the Exact Concentrations a Consumer is Smelling?</a:t>
            </a:r>
            <a:endParaRPr/>
          </a:p>
          <a:p>
            <a:pPr indent="-342900" lvl="0" marL="342900" marR="0" rtl="0" algn="l">
              <a:lnSpc>
                <a:spcPct val="80000"/>
              </a:lnSpc>
              <a:spcBef>
                <a:spcPts val="1000"/>
              </a:spcBef>
              <a:spcAft>
                <a:spcPts val="0"/>
              </a:spcAft>
              <a:buClr>
                <a:srgbClr val="269999"/>
              </a:buClr>
              <a:buSzPts val="3000"/>
              <a:buFont typeface="Calibri"/>
              <a:buChar char="•"/>
            </a:pPr>
            <a:r>
              <a:rPr b="0" lang="en-US" sz="2000">
                <a:solidFill>
                  <a:schemeClr val="dk1"/>
                </a:solidFill>
                <a:latin typeface="Calibri"/>
                <a:ea typeface="Calibri"/>
                <a:cs typeface="Calibri"/>
                <a:sym typeface="Calibri"/>
              </a:rPr>
              <a:t>Takes a “Snap Shot” of headspace at Full Static Equilibrium to accurately answer the question “What’s That Smell?”</a:t>
            </a:r>
            <a:endParaRPr/>
          </a:p>
          <a:p>
            <a:pPr indent="-342900" lvl="0" marL="342900" marR="0" rtl="0" algn="l">
              <a:lnSpc>
                <a:spcPct val="80000"/>
              </a:lnSpc>
              <a:spcBef>
                <a:spcPts val="1000"/>
              </a:spcBef>
              <a:spcAft>
                <a:spcPts val="0"/>
              </a:spcAft>
              <a:buClr>
                <a:srgbClr val="269999"/>
              </a:buClr>
              <a:buSzPts val="3000"/>
              <a:buFont typeface="Calibri"/>
              <a:buChar char="•"/>
            </a:pPr>
            <a:r>
              <a:rPr b="0" lang="en-US" sz="2000">
                <a:solidFill>
                  <a:schemeClr val="dk1"/>
                </a:solidFill>
                <a:latin typeface="Calibri"/>
                <a:ea typeface="Calibri"/>
                <a:cs typeface="Calibri"/>
                <a:sym typeface="Calibri"/>
              </a:rPr>
              <a:t>Helps Quantify the Consumer Experience</a:t>
            </a:r>
            <a:endParaRPr/>
          </a:p>
          <a:p>
            <a:pPr indent="-342900" lvl="1" marL="800100" marR="0" rtl="0" algn="l">
              <a:lnSpc>
                <a:spcPct val="80000"/>
              </a:lnSpc>
              <a:spcBef>
                <a:spcPts val="10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The Chemist “sees” exactly what the Consumer “smells”</a:t>
            </a:r>
            <a:endParaRPr/>
          </a:p>
          <a:p>
            <a:pPr indent="-342900" lvl="0" marL="342900" marR="0" rtl="0" algn="l">
              <a:lnSpc>
                <a:spcPct val="80000"/>
              </a:lnSpc>
              <a:spcBef>
                <a:spcPts val="1000"/>
              </a:spcBef>
              <a:spcAft>
                <a:spcPts val="0"/>
              </a:spcAft>
              <a:buClr>
                <a:srgbClr val="269999"/>
              </a:buClr>
              <a:buSzPts val="3000"/>
              <a:buFont typeface="Calibri"/>
              <a:buChar char="•"/>
            </a:pPr>
            <a:r>
              <a:rPr b="0" lang="en-US" sz="2000">
                <a:solidFill>
                  <a:schemeClr val="dk1"/>
                </a:solidFill>
                <a:latin typeface="Calibri"/>
                <a:ea typeface="Calibri"/>
                <a:cs typeface="Calibri"/>
                <a:sym typeface="Calibri"/>
              </a:rPr>
              <a:t>In vial extractions (SPME) or adding purge gas (DHS) take the headspace out of equilibrium, over-representing heavier compounds</a:t>
            </a:r>
            <a:endParaRPr/>
          </a:p>
        </p:txBody>
      </p:sp>
      <p:pic>
        <p:nvPicPr>
          <p:cNvPr id="261" name="Google Shape;261;p22"/>
          <p:cNvPicPr preferRelativeResize="0"/>
          <p:nvPr/>
        </p:nvPicPr>
        <p:blipFill rotWithShape="1">
          <a:blip r:embed="rId4">
            <a:alphaModFix/>
          </a:blip>
          <a:srcRect b="0" l="0" r="0" t="0"/>
          <a:stretch/>
        </p:blipFill>
        <p:spPr>
          <a:xfrm>
            <a:off x="923477" y="4243602"/>
            <a:ext cx="549262" cy="1752600"/>
          </a:xfrm>
          <a:prstGeom prst="rect">
            <a:avLst/>
          </a:prstGeom>
          <a:noFill/>
          <a:ln>
            <a:noFill/>
          </a:ln>
        </p:spPr>
      </p:pic>
      <p:sp>
        <p:nvSpPr>
          <p:cNvPr id="262" name="Google Shape;262;p22"/>
          <p:cNvSpPr/>
          <p:nvPr/>
        </p:nvSpPr>
        <p:spPr>
          <a:xfrm>
            <a:off x="1168128" y="4046188"/>
            <a:ext cx="373879" cy="251129"/>
          </a:xfrm>
          <a:prstGeom prst="bentArrow">
            <a:avLst>
              <a:gd fmla="val 25000" name="adj1"/>
              <a:gd fmla="val 25000" name="adj2"/>
              <a:gd fmla="val 25000" name="adj3"/>
              <a:gd fmla="val 43750" name="adj4"/>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cxnSp>
        <p:nvCxnSpPr>
          <p:cNvPr id="263" name="Google Shape;263;p22"/>
          <p:cNvCxnSpPr/>
          <p:nvPr/>
        </p:nvCxnSpPr>
        <p:spPr>
          <a:xfrm>
            <a:off x="960120" y="3429000"/>
            <a:ext cx="10158984" cy="0"/>
          </a:xfrm>
          <a:prstGeom prst="straightConnector1">
            <a:avLst/>
          </a:prstGeom>
          <a:solidFill>
            <a:schemeClr val="accent1"/>
          </a:solidFill>
          <a:ln cap="flat" cmpd="sng" w="19050">
            <a:solidFill>
              <a:schemeClr val="dk1"/>
            </a:solidFill>
            <a:prstDash val="solid"/>
            <a:round/>
            <a:headEnd len="sm" w="sm" type="none"/>
            <a:tailEnd len="sm" w="sm" type="none"/>
          </a:ln>
        </p:spPr>
      </p:cxnSp>
      <p:sp>
        <p:nvSpPr>
          <p:cNvPr id="264" name="Google Shape;264;p22"/>
          <p:cNvSpPr txBox="1"/>
          <p:nvPr/>
        </p:nvSpPr>
        <p:spPr>
          <a:xfrm>
            <a:off x="0" y="-34037"/>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Compositional Analysis and Headspace “Snapshot” </a:t>
            </a:r>
            <a:endParaRPr/>
          </a:p>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to Fully Characterize Aromas in Samples</a:t>
            </a:r>
            <a:endParaRPr/>
          </a:p>
        </p:txBody>
      </p:sp>
      <p:sp>
        <p:nvSpPr>
          <p:cNvPr id="265" name="Google Shape;265;p22"/>
          <p:cNvSpPr/>
          <p:nvPr/>
        </p:nvSpPr>
        <p:spPr>
          <a:xfrm>
            <a:off x="2144264" y="1431062"/>
            <a:ext cx="8974840" cy="189274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2000">
                <a:solidFill>
                  <a:srgbClr val="269999"/>
                </a:solidFill>
                <a:latin typeface="Calibri"/>
                <a:ea typeface="Calibri"/>
                <a:cs typeface="Calibri"/>
                <a:sym typeface="Calibri"/>
              </a:rPr>
              <a:t>V-SPICE  (Vacuum SPICE) – What is the Concentration of Aromas in the Matrix</a:t>
            </a:r>
            <a:endParaRPr/>
          </a:p>
          <a:p>
            <a:pPr indent="-342900" lvl="0" marL="342900" marR="0" rtl="0" algn="l">
              <a:lnSpc>
                <a:spcPct val="80000"/>
              </a:lnSpc>
              <a:spcBef>
                <a:spcPts val="1000"/>
              </a:spcBef>
              <a:spcAft>
                <a:spcPts val="0"/>
              </a:spcAft>
              <a:buClr>
                <a:srgbClr val="269999"/>
              </a:buClr>
              <a:buSzPts val="3000"/>
              <a:buFont typeface="Calibri"/>
              <a:buChar char="•"/>
            </a:pPr>
            <a:r>
              <a:rPr b="0" lang="en-US" sz="2000">
                <a:solidFill>
                  <a:schemeClr val="dk1"/>
                </a:solidFill>
                <a:latin typeface="Calibri"/>
                <a:ea typeface="Calibri"/>
                <a:cs typeface="Calibri"/>
                <a:sym typeface="Calibri"/>
              </a:rPr>
              <a:t>Extracts under vacuum to recover and measure compounds in the liquid or solid matrix</a:t>
            </a:r>
            <a:endParaRPr/>
          </a:p>
          <a:p>
            <a:pPr indent="-342900" lvl="0" marL="342900" marR="0" rtl="0" algn="l">
              <a:lnSpc>
                <a:spcPct val="80000"/>
              </a:lnSpc>
              <a:spcBef>
                <a:spcPts val="1000"/>
              </a:spcBef>
              <a:spcAft>
                <a:spcPts val="0"/>
              </a:spcAft>
              <a:buClr>
                <a:srgbClr val="269999"/>
              </a:buClr>
              <a:buSzPts val="3000"/>
              <a:buFont typeface="Calibri"/>
              <a:buChar char="•"/>
            </a:pPr>
            <a:r>
              <a:rPr b="0" lang="en-US" sz="2000">
                <a:solidFill>
                  <a:schemeClr val="dk1"/>
                </a:solidFill>
                <a:latin typeface="Calibri"/>
                <a:ea typeface="Calibri"/>
                <a:cs typeface="Calibri"/>
                <a:sym typeface="Calibri"/>
              </a:rPr>
              <a:t>Volatilizing matrix helps to sweep compounds to the SPICE Primary Trap</a:t>
            </a:r>
            <a:endParaRPr/>
          </a:p>
          <a:p>
            <a:pPr indent="-342900" lvl="0" marL="342900" marR="0" rtl="0" algn="l">
              <a:lnSpc>
                <a:spcPct val="80000"/>
              </a:lnSpc>
              <a:spcBef>
                <a:spcPts val="1000"/>
              </a:spcBef>
              <a:spcAft>
                <a:spcPts val="0"/>
              </a:spcAft>
              <a:buClr>
                <a:srgbClr val="269999"/>
              </a:buClr>
              <a:buSzPts val="3000"/>
              <a:buFont typeface="Calibri"/>
              <a:buChar char="•"/>
            </a:pPr>
            <a:r>
              <a:rPr b="0" lang="en-US" sz="2000">
                <a:solidFill>
                  <a:schemeClr val="dk1"/>
                </a:solidFill>
                <a:latin typeface="Calibri"/>
                <a:ea typeface="Calibri"/>
                <a:cs typeface="Calibri"/>
                <a:sym typeface="Calibri"/>
              </a:rPr>
              <a:t>Final N2 Purge sweeps heavier analytes to the capillary trap.  </a:t>
            </a:r>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3"/>
          <p:cNvSpPr/>
          <p:nvPr/>
        </p:nvSpPr>
        <p:spPr>
          <a:xfrm>
            <a:off x="2049529" y="1665978"/>
            <a:ext cx="1318260" cy="36856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2400">
                <a:solidFill>
                  <a:srgbClr val="269999"/>
                </a:solidFill>
                <a:latin typeface="Calibri"/>
                <a:ea typeface="Calibri"/>
                <a:cs typeface="Calibri"/>
                <a:sym typeface="Calibri"/>
              </a:rPr>
              <a:t>V-SPICE</a:t>
            </a:r>
            <a:endParaRPr b="0" sz="2400">
              <a:solidFill>
                <a:schemeClr val="dk1"/>
              </a:solidFill>
              <a:latin typeface="Calibri"/>
              <a:ea typeface="Calibri"/>
              <a:cs typeface="Calibri"/>
              <a:sym typeface="Calibri"/>
            </a:endParaRPr>
          </a:p>
        </p:txBody>
      </p:sp>
      <p:sp>
        <p:nvSpPr>
          <p:cNvPr id="272" name="Google Shape;272;p23"/>
          <p:cNvSpPr txBox="1"/>
          <p:nvPr/>
        </p:nvSpPr>
        <p:spPr>
          <a:xfrm>
            <a:off x="0" y="-34037"/>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Compatible Vial Sizes -  V-SPICE and LV-SPICE</a:t>
            </a:r>
            <a:endParaRPr/>
          </a:p>
        </p:txBody>
      </p:sp>
      <p:pic>
        <p:nvPicPr>
          <p:cNvPr id="273" name="Google Shape;273;p23"/>
          <p:cNvPicPr preferRelativeResize="0"/>
          <p:nvPr/>
        </p:nvPicPr>
        <p:blipFill rotWithShape="1">
          <a:blip r:embed="rId3">
            <a:alphaModFix/>
          </a:blip>
          <a:srcRect b="0" l="0" r="0" t="0"/>
          <a:stretch/>
        </p:blipFill>
        <p:spPr>
          <a:xfrm>
            <a:off x="804162" y="1615441"/>
            <a:ext cx="8439580" cy="4747264"/>
          </a:xfrm>
          <a:prstGeom prst="rect">
            <a:avLst/>
          </a:prstGeom>
          <a:noFill/>
          <a:ln>
            <a:noFill/>
          </a:ln>
        </p:spPr>
      </p:pic>
      <p:sp>
        <p:nvSpPr>
          <p:cNvPr id="274" name="Google Shape;274;p23"/>
          <p:cNvSpPr/>
          <p:nvPr/>
        </p:nvSpPr>
        <p:spPr>
          <a:xfrm>
            <a:off x="1485900" y="1973581"/>
            <a:ext cx="2247900" cy="845819"/>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275" name="Google Shape;275;p23"/>
          <p:cNvSpPr/>
          <p:nvPr/>
        </p:nvSpPr>
        <p:spPr>
          <a:xfrm>
            <a:off x="1485900" y="2716106"/>
            <a:ext cx="2247900" cy="209973"/>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t/>
            </a:r>
            <a:endParaRPr b="1" i="0" sz="2400" u="none" cap="none" strike="noStrike">
              <a:solidFill>
                <a:schemeClr val="dk1"/>
              </a:solidFill>
              <a:latin typeface="Times New Roman"/>
              <a:ea typeface="Times New Roman"/>
              <a:cs typeface="Times New Roman"/>
              <a:sym typeface="Times New Roman"/>
            </a:endParaRPr>
          </a:p>
        </p:txBody>
      </p:sp>
      <p:cxnSp>
        <p:nvCxnSpPr>
          <p:cNvPr id="276" name="Google Shape;276;p23"/>
          <p:cNvCxnSpPr/>
          <p:nvPr/>
        </p:nvCxnSpPr>
        <p:spPr>
          <a:xfrm>
            <a:off x="2026920" y="1456851"/>
            <a:ext cx="0" cy="1050129"/>
          </a:xfrm>
          <a:prstGeom prst="straightConnector1">
            <a:avLst/>
          </a:prstGeom>
          <a:solidFill>
            <a:schemeClr val="accent1"/>
          </a:solidFill>
          <a:ln cap="flat" cmpd="sng" w="28575">
            <a:solidFill>
              <a:schemeClr val="dk1"/>
            </a:solidFill>
            <a:prstDash val="solid"/>
            <a:round/>
            <a:headEnd len="sm" w="sm" type="none"/>
            <a:tailEnd len="sm" w="sm" type="none"/>
          </a:ln>
        </p:spPr>
      </p:cxnSp>
      <p:cxnSp>
        <p:nvCxnSpPr>
          <p:cNvPr id="277" name="Google Shape;277;p23"/>
          <p:cNvCxnSpPr/>
          <p:nvPr/>
        </p:nvCxnSpPr>
        <p:spPr>
          <a:xfrm>
            <a:off x="2026920" y="1456851"/>
            <a:ext cx="6431282" cy="0"/>
          </a:xfrm>
          <a:prstGeom prst="straightConnector1">
            <a:avLst/>
          </a:prstGeom>
          <a:solidFill>
            <a:schemeClr val="accent1"/>
          </a:solidFill>
          <a:ln cap="flat" cmpd="sng" w="28575">
            <a:solidFill>
              <a:schemeClr val="dk1"/>
            </a:solidFill>
            <a:prstDash val="solid"/>
            <a:round/>
            <a:headEnd len="sm" w="sm" type="none"/>
            <a:tailEnd len="sm" w="sm" type="none"/>
          </a:ln>
        </p:spPr>
      </p:cxnSp>
      <p:cxnSp>
        <p:nvCxnSpPr>
          <p:cNvPr id="278" name="Google Shape;278;p23"/>
          <p:cNvCxnSpPr/>
          <p:nvPr/>
        </p:nvCxnSpPr>
        <p:spPr>
          <a:xfrm>
            <a:off x="8450582" y="1448516"/>
            <a:ext cx="0" cy="1050129"/>
          </a:xfrm>
          <a:prstGeom prst="straightConnector1">
            <a:avLst/>
          </a:prstGeom>
          <a:solidFill>
            <a:schemeClr val="accent1"/>
          </a:solidFill>
          <a:ln cap="flat" cmpd="sng" w="28575">
            <a:solidFill>
              <a:schemeClr val="dk1"/>
            </a:solidFill>
            <a:prstDash val="solid"/>
            <a:round/>
            <a:headEnd len="sm" w="sm" type="none"/>
            <a:tailEnd len="sm" w="sm" type="none"/>
          </a:ln>
        </p:spPr>
      </p:cxnSp>
      <p:sp>
        <p:nvSpPr>
          <p:cNvPr id="279" name="Google Shape;279;p23"/>
          <p:cNvSpPr/>
          <p:nvPr/>
        </p:nvSpPr>
        <p:spPr>
          <a:xfrm>
            <a:off x="4114801" y="1094101"/>
            <a:ext cx="1318260" cy="36856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2400">
                <a:solidFill>
                  <a:srgbClr val="269999"/>
                </a:solidFill>
                <a:latin typeface="Calibri"/>
                <a:ea typeface="Calibri"/>
                <a:cs typeface="Calibri"/>
                <a:sym typeface="Calibri"/>
              </a:rPr>
              <a:t>LV-SPICE</a:t>
            </a:r>
            <a:endParaRPr b="0" sz="2400">
              <a:solidFill>
                <a:schemeClr val="dk1"/>
              </a:solidFill>
              <a:latin typeface="Calibri"/>
              <a:ea typeface="Calibri"/>
              <a:cs typeface="Calibri"/>
              <a:sym typeface="Calibri"/>
            </a:endParaRPr>
          </a:p>
        </p:txBody>
      </p:sp>
      <p:sp>
        <p:nvSpPr>
          <p:cNvPr id="280" name="Google Shape;280;p23"/>
          <p:cNvSpPr/>
          <p:nvPr/>
        </p:nvSpPr>
        <p:spPr>
          <a:xfrm>
            <a:off x="1537081" y="5678379"/>
            <a:ext cx="8974840" cy="59607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2000">
                <a:solidFill>
                  <a:srgbClr val="269999"/>
                </a:solidFill>
                <a:latin typeface="Calibri"/>
                <a:ea typeface="Calibri"/>
                <a:cs typeface="Calibri"/>
                <a:sym typeface="Calibri"/>
              </a:rPr>
              <a:t>2mL           40mL                  500mL                            2400mL</a:t>
            </a:r>
            <a:endParaRP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4"/>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6" name="Google Shape;286;p24"/>
          <p:cNvSpPr/>
          <p:nvPr/>
        </p:nvSpPr>
        <p:spPr>
          <a:xfrm>
            <a:off x="5197998" y="1254554"/>
            <a:ext cx="6549934" cy="3598089"/>
          </a:xfrm>
          <a:prstGeom prst="rect">
            <a:avLst/>
          </a:prstGeom>
          <a:noFill/>
          <a:ln>
            <a:noFill/>
          </a:ln>
        </p:spPr>
        <p:txBody>
          <a:bodyPr anchorCtr="0" anchor="t" bIns="45700" lIns="91425" spcFirstLastPara="1" rIns="91425" wrap="square" tIns="45700">
            <a:noAutofit/>
          </a:bodyPr>
          <a:lstStyle/>
          <a:p>
            <a:pPr indent="-342900" lvl="0" marL="342900" marR="0" rtl="0" algn="l">
              <a:lnSpc>
                <a:spcPct val="91666"/>
              </a:lnSpc>
              <a:spcBef>
                <a:spcPts val="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10cc of equilibrated Strawberry headspace was analyzed using LV-SPICE</a:t>
            </a:r>
            <a:endParaRPr/>
          </a:p>
          <a:p>
            <a:pPr indent="-342900" lvl="0" marL="342900" marR="0" rtl="0" algn="l">
              <a:lnSpc>
                <a:spcPct val="91666"/>
              </a:lnSpc>
              <a:spcBef>
                <a:spcPts val="180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A Blank immediately following showed small siloxane column bleed peaks (like GC x GC) but no carryover peaks</a:t>
            </a:r>
            <a:endParaRPr/>
          </a:p>
          <a:p>
            <a:pPr indent="-342900" lvl="0" marL="342900" marR="0" rtl="0" algn="l">
              <a:lnSpc>
                <a:spcPct val="91666"/>
              </a:lnSpc>
              <a:spcBef>
                <a:spcPts val="180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10cc of headspace was analyzed again.  </a:t>
            </a:r>
            <a:endParaRPr/>
          </a:p>
          <a:p>
            <a:pPr indent="-342900" lvl="0" marL="342900" marR="0" rtl="0" algn="l">
              <a:lnSpc>
                <a:spcPct val="91666"/>
              </a:lnSpc>
              <a:spcBef>
                <a:spcPts val="180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The first and third runs were almost identical</a:t>
            </a:r>
            <a:endParaRPr/>
          </a:p>
          <a:p>
            <a:pPr indent="-342900" lvl="1" marL="800100" marR="0" rtl="0" algn="l">
              <a:lnSpc>
                <a:spcPct val="91666"/>
              </a:lnSpc>
              <a:spcBef>
                <a:spcPts val="1800"/>
              </a:spcBef>
              <a:spcAft>
                <a:spcPts val="0"/>
              </a:spcAft>
              <a:buClr>
                <a:srgbClr val="269999"/>
              </a:buClr>
              <a:buSzPts val="3600"/>
              <a:buFont typeface="Calibri"/>
              <a:buChar char="•"/>
            </a:pPr>
            <a:r>
              <a:rPr b="0" i="0" lang="en-US" sz="2400" u="none" cap="none" strike="noStrike">
                <a:solidFill>
                  <a:schemeClr val="dk1"/>
                </a:solidFill>
                <a:latin typeface="Calibri"/>
                <a:ea typeface="Calibri"/>
                <a:cs typeface="Calibri"/>
                <a:sym typeface="Calibri"/>
              </a:rPr>
              <a:t>slight increase in the heaviest compounds indicating full equilibrium had not quite been reached before the initial LV-SPICE analysis </a:t>
            </a:r>
            <a:endParaRPr/>
          </a:p>
        </p:txBody>
      </p:sp>
      <p:sp>
        <p:nvSpPr>
          <p:cNvPr id="287" name="Google Shape;287;p24"/>
          <p:cNvSpPr/>
          <p:nvPr/>
        </p:nvSpPr>
        <p:spPr>
          <a:xfrm>
            <a:off x="152400" y="4366260"/>
            <a:ext cx="4299759" cy="18669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t/>
            </a:r>
            <a:endParaRPr b="1" i="0" sz="2400" u="none" cap="none" strike="noStrike">
              <a:solidFill>
                <a:schemeClr val="dk1"/>
              </a:solidFill>
              <a:latin typeface="Times New Roman"/>
              <a:ea typeface="Times New Roman"/>
              <a:cs typeface="Times New Roman"/>
              <a:sym typeface="Times New Roman"/>
            </a:endParaRPr>
          </a:p>
        </p:txBody>
      </p:sp>
      <p:pic>
        <p:nvPicPr>
          <p:cNvPr id="288" name="Google Shape;288;p24"/>
          <p:cNvPicPr preferRelativeResize="0"/>
          <p:nvPr/>
        </p:nvPicPr>
        <p:blipFill rotWithShape="1">
          <a:blip r:embed="rId3">
            <a:alphaModFix/>
          </a:blip>
          <a:srcRect b="0" l="0" r="0" t="0"/>
          <a:stretch/>
        </p:blipFill>
        <p:spPr>
          <a:xfrm>
            <a:off x="676211" y="1099226"/>
            <a:ext cx="3430845" cy="5180661"/>
          </a:xfrm>
          <a:prstGeom prst="rect">
            <a:avLst/>
          </a:prstGeom>
          <a:noFill/>
          <a:ln>
            <a:noFill/>
          </a:ln>
        </p:spPr>
      </p:pic>
      <p:sp>
        <p:nvSpPr>
          <p:cNvPr id="289" name="Google Shape;289;p24"/>
          <p:cNvSpPr txBox="1"/>
          <p:nvPr/>
        </p:nvSpPr>
        <p:spPr>
          <a:xfrm>
            <a:off x="0" y="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LV-SPICE Duplicate Analysis of Strawberries to Evaluate Precision and Carryover</a:t>
            </a:r>
            <a:endParaRPr/>
          </a:p>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Low Carryover due to Small Particle Size and no Channeling Effects</a:t>
            </a:r>
            <a:endParaRP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5"/>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95" name="Google Shape;295;p25"/>
          <p:cNvPicPr preferRelativeResize="0"/>
          <p:nvPr/>
        </p:nvPicPr>
        <p:blipFill rotWithShape="1">
          <a:blip r:embed="rId3">
            <a:alphaModFix/>
          </a:blip>
          <a:srcRect b="0" l="0" r="0" t="0"/>
          <a:stretch/>
        </p:blipFill>
        <p:spPr>
          <a:xfrm>
            <a:off x="342900" y="957562"/>
            <a:ext cx="3904823" cy="5321659"/>
          </a:xfrm>
          <a:prstGeom prst="rect">
            <a:avLst/>
          </a:prstGeom>
          <a:noFill/>
          <a:ln>
            <a:noFill/>
          </a:ln>
        </p:spPr>
      </p:pic>
      <p:sp>
        <p:nvSpPr>
          <p:cNvPr id="296" name="Google Shape;296;p25"/>
          <p:cNvSpPr/>
          <p:nvPr/>
        </p:nvSpPr>
        <p:spPr>
          <a:xfrm>
            <a:off x="4473324" y="1127144"/>
            <a:ext cx="7284336" cy="3586124"/>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269999"/>
              </a:buClr>
              <a:buSzPts val="3300"/>
              <a:buFont typeface="Calibri"/>
              <a:buChar char="•"/>
            </a:pPr>
            <a:r>
              <a:rPr b="0" lang="en-US" sz="2200">
                <a:solidFill>
                  <a:schemeClr val="dk1"/>
                </a:solidFill>
                <a:latin typeface="Calibri"/>
                <a:ea typeface="Calibri"/>
                <a:cs typeface="Calibri"/>
                <a:sym typeface="Calibri"/>
              </a:rPr>
              <a:t>GC profile is exactly the concentration presented to the consumer, from the lightest to the heaviest compounds</a:t>
            </a:r>
            <a:endParaRPr/>
          </a:p>
          <a:p>
            <a:pPr indent="-342900" lvl="0" marL="342900" marR="0" rtl="0" algn="l">
              <a:lnSpc>
                <a:spcPct val="100000"/>
              </a:lnSpc>
              <a:spcBef>
                <a:spcPts val="1800"/>
              </a:spcBef>
              <a:spcAft>
                <a:spcPts val="0"/>
              </a:spcAft>
              <a:buClr>
                <a:srgbClr val="269999"/>
              </a:buClr>
              <a:buSzPts val="3300"/>
              <a:buFont typeface="Calibri"/>
              <a:buChar char="•"/>
            </a:pPr>
            <a:r>
              <a:rPr b="0" lang="en-US" sz="2200">
                <a:solidFill>
                  <a:schemeClr val="dk1"/>
                </a:solidFill>
                <a:latin typeface="Calibri"/>
                <a:ea typeface="Calibri"/>
                <a:cs typeface="Calibri"/>
                <a:sym typeface="Calibri"/>
              </a:rPr>
              <a:t>SPICE Focuser spreads compounds out while still desorbing rapidly.  Not a point source focusing like LN2 Traps</a:t>
            </a:r>
            <a:endParaRPr/>
          </a:p>
          <a:p>
            <a:pPr indent="-342900" lvl="1" marL="800100" marR="0" rtl="0" algn="l">
              <a:lnSpc>
                <a:spcPct val="100000"/>
              </a:lnSpc>
              <a:spcBef>
                <a:spcPts val="18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Compounds arrive at slightly different times on GC Column, reducing overloading</a:t>
            </a:r>
            <a:endParaRPr/>
          </a:p>
          <a:p>
            <a:pPr indent="-342900" lvl="1" marL="800100" marR="0" rtl="0" algn="l">
              <a:lnSpc>
                <a:spcPct val="100000"/>
              </a:lnSpc>
              <a:spcBef>
                <a:spcPts val="18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Improves peak resolution even with complex matrices</a:t>
            </a:r>
            <a:endParaRPr/>
          </a:p>
          <a:p>
            <a:pPr indent="-342900" lvl="0" marL="342900" marR="0" rtl="0" algn="l">
              <a:lnSpc>
                <a:spcPct val="100000"/>
              </a:lnSpc>
              <a:spcBef>
                <a:spcPts val="1800"/>
              </a:spcBef>
              <a:spcAft>
                <a:spcPts val="0"/>
              </a:spcAft>
              <a:buClr>
                <a:srgbClr val="269999"/>
              </a:buClr>
              <a:buSzPts val="3300"/>
              <a:buFont typeface="Calibri"/>
              <a:buChar char="•"/>
            </a:pPr>
            <a:r>
              <a:rPr b="0" lang="en-US" sz="2200">
                <a:solidFill>
                  <a:schemeClr val="dk1"/>
                </a:solidFill>
                <a:latin typeface="Calibri"/>
                <a:ea typeface="Calibri"/>
                <a:cs typeface="Calibri"/>
                <a:sym typeface="Calibri"/>
              </a:rPr>
              <a:t>Even 1,4-Dioxane forms a narrow, gaussian peak when many compounds are overloaded</a:t>
            </a:r>
            <a:endParaRPr/>
          </a:p>
          <a:p>
            <a:pPr indent="0" lvl="0" marL="0" marR="0" rtl="0" algn="l">
              <a:lnSpc>
                <a:spcPct val="100000"/>
              </a:lnSpc>
              <a:spcBef>
                <a:spcPts val="1800"/>
              </a:spcBef>
              <a:spcAft>
                <a:spcPts val="0"/>
              </a:spcAft>
              <a:buNone/>
            </a:pPr>
            <a:r>
              <a:t/>
            </a:r>
            <a:endParaRPr b="0" sz="2200">
              <a:solidFill>
                <a:schemeClr val="dk1"/>
              </a:solidFill>
              <a:latin typeface="Calibri"/>
              <a:ea typeface="Calibri"/>
              <a:cs typeface="Calibri"/>
              <a:sym typeface="Calibri"/>
            </a:endParaRPr>
          </a:p>
        </p:txBody>
      </p:sp>
      <p:cxnSp>
        <p:nvCxnSpPr>
          <p:cNvPr id="297" name="Google Shape;297;p25"/>
          <p:cNvCxnSpPr/>
          <p:nvPr/>
        </p:nvCxnSpPr>
        <p:spPr>
          <a:xfrm>
            <a:off x="1869361" y="4039055"/>
            <a:ext cx="0" cy="674212"/>
          </a:xfrm>
          <a:prstGeom prst="straightConnector1">
            <a:avLst/>
          </a:prstGeom>
          <a:solidFill>
            <a:schemeClr val="accent1"/>
          </a:solidFill>
          <a:ln cap="flat" cmpd="sng" w="28575">
            <a:solidFill>
              <a:srgbClr val="FF0000"/>
            </a:solidFill>
            <a:prstDash val="solid"/>
            <a:round/>
            <a:headEnd len="sm" w="sm" type="none"/>
            <a:tailEnd len="med" w="med" type="triangle"/>
          </a:ln>
        </p:spPr>
      </p:cxnSp>
      <p:cxnSp>
        <p:nvCxnSpPr>
          <p:cNvPr id="298" name="Google Shape;298;p25"/>
          <p:cNvCxnSpPr/>
          <p:nvPr/>
        </p:nvCxnSpPr>
        <p:spPr>
          <a:xfrm>
            <a:off x="1842065" y="1614871"/>
            <a:ext cx="0" cy="674212"/>
          </a:xfrm>
          <a:prstGeom prst="straightConnector1">
            <a:avLst/>
          </a:prstGeom>
          <a:solidFill>
            <a:schemeClr val="accent1"/>
          </a:solidFill>
          <a:ln cap="flat" cmpd="sng" w="28575">
            <a:solidFill>
              <a:srgbClr val="FF0000"/>
            </a:solidFill>
            <a:prstDash val="solid"/>
            <a:round/>
            <a:headEnd len="sm" w="sm" type="none"/>
            <a:tailEnd len="med" w="med" type="triangle"/>
          </a:ln>
        </p:spPr>
      </p:cxnSp>
      <p:sp>
        <p:nvSpPr>
          <p:cNvPr id="299" name="Google Shape;299;p25"/>
          <p:cNvSpPr txBox="1"/>
          <p:nvPr/>
        </p:nvSpPr>
        <p:spPr>
          <a:xfrm>
            <a:off x="0" y="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LV-SPICE Analysis of 100cc and 10cc of Shampoo with Complex Matrix</a:t>
            </a:r>
            <a:endParaRPr/>
          </a:p>
          <a:p>
            <a:pPr indent="0" lvl="0" marL="0" marR="0" rtl="0" algn="ctr">
              <a:lnSpc>
                <a:spcPct val="160000"/>
              </a:lnSpc>
              <a:spcBef>
                <a:spcPts val="0"/>
              </a:spcBef>
              <a:spcAft>
                <a:spcPts val="0"/>
              </a:spcAft>
              <a:buNone/>
            </a:pPr>
            <a:r>
              <a:rPr b="1" i="0" lang="en-US" sz="2000">
                <a:solidFill>
                  <a:schemeClr val="lt1"/>
                </a:solidFill>
                <a:latin typeface="Gill Sans"/>
                <a:ea typeface="Gill Sans"/>
                <a:cs typeface="Gill Sans"/>
                <a:sym typeface="Gill Sans"/>
              </a:rPr>
              <a:t>7900HS, Agilent 8890/5977/HES, 60m x 0.25mm ID x 1.4um 624 </a:t>
            </a:r>
            <a:endParaRPr/>
          </a:p>
        </p:txBody>
      </p:sp>
      <p:sp>
        <p:nvSpPr>
          <p:cNvPr id="300" name="Google Shape;300;p25"/>
          <p:cNvSpPr/>
          <p:nvPr/>
        </p:nvSpPr>
        <p:spPr>
          <a:xfrm>
            <a:off x="1353960" y="1316577"/>
            <a:ext cx="2195640" cy="635400"/>
          </a:xfrm>
          <a:prstGeom prst="rect">
            <a:avLst/>
          </a:prstGeom>
          <a:noFill/>
          <a:ln>
            <a:noFill/>
          </a:ln>
        </p:spPr>
        <p:txBody>
          <a:bodyPr anchorCtr="0" anchor="t" bIns="45700" lIns="91425" spcFirstLastPara="1" rIns="91425" wrap="square" tIns="45700">
            <a:noAutofit/>
          </a:bodyPr>
          <a:lstStyle/>
          <a:p>
            <a:pPr indent="0" lvl="0" marL="0" marR="0" rtl="0" algn="l">
              <a:lnSpc>
                <a:spcPct val="135714"/>
              </a:lnSpc>
              <a:spcBef>
                <a:spcPts val="0"/>
              </a:spcBef>
              <a:spcAft>
                <a:spcPts val="0"/>
              </a:spcAft>
              <a:buNone/>
            </a:pPr>
            <a:r>
              <a:rPr b="0" lang="en-US" sz="1400">
                <a:solidFill>
                  <a:schemeClr val="dk1"/>
                </a:solidFill>
                <a:latin typeface="Calibri"/>
                <a:ea typeface="Calibri"/>
                <a:cs typeface="Calibri"/>
                <a:sym typeface="Calibri"/>
              </a:rPr>
              <a:t>1,4-Dioxane</a:t>
            </a:r>
            <a:endParaRPr/>
          </a:p>
          <a:p>
            <a:pPr indent="0" lvl="0" marL="0" marR="0" rtl="0" algn="l">
              <a:lnSpc>
                <a:spcPct val="135714"/>
              </a:lnSpc>
              <a:spcBef>
                <a:spcPts val="1800"/>
              </a:spcBef>
              <a:spcAft>
                <a:spcPts val="0"/>
              </a:spcAft>
              <a:buNone/>
            </a:pPr>
            <a:r>
              <a:t/>
            </a:r>
            <a:endParaRPr b="0" sz="1400">
              <a:solidFill>
                <a:schemeClr val="dk1"/>
              </a:solidFill>
              <a:latin typeface="Calibri"/>
              <a:ea typeface="Calibri"/>
              <a:cs typeface="Calibri"/>
              <a:sym typeface="Calibri"/>
            </a:endParaRPr>
          </a:p>
        </p:txBody>
      </p:sp>
      <p:pic>
        <p:nvPicPr>
          <p:cNvPr id="301" name="Google Shape;301;p25"/>
          <p:cNvPicPr preferRelativeResize="0"/>
          <p:nvPr/>
        </p:nvPicPr>
        <p:blipFill rotWithShape="1">
          <a:blip r:embed="rId4">
            <a:alphaModFix/>
          </a:blip>
          <a:srcRect b="0" l="0" r="0" t="0"/>
          <a:stretch/>
        </p:blipFill>
        <p:spPr>
          <a:xfrm>
            <a:off x="4694345" y="4713267"/>
            <a:ext cx="6285034" cy="1548237"/>
          </a:xfrm>
          <a:prstGeom prst="rect">
            <a:avLst/>
          </a:prstGeom>
          <a:noFill/>
          <a:ln>
            <a:noFill/>
          </a:ln>
        </p:spPr>
      </p:pic>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300">
                                            <p:txEl>
                                              <p:pRg end="0" st="0"/>
                                            </p:txEl>
                                          </p:spTgt>
                                        </p:tgtEl>
                                        <p:attrNameLst>
                                          <p:attrName>style.visibility</p:attrName>
                                        </p:attrNameLst>
                                      </p:cBhvr>
                                      <p:to>
                                        <p:strVal val="visible"/>
                                      </p:to>
                                    </p:set>
                                    <p:animEffect filter="fade" transition="in">
                                      <p:cBhvr>
                                        <p:cTn dur="500"/>
                                        <p:tgtEl>
                                          <p:spTgt spid="30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00">
                                            <p:txEl>
                                              <p:pRg end="1" st="1"/>
                                            </p:txEl>
                                          </p:spTgt>
                                        </p:tgtEl>
                                        <p:attrNameLst>
                                          <p:attrName>style.visibility</p:attrName>
                                        </p:attrNameLst>
                                      </p:cBhvr>
                                      <p:to>
                                        <p:strVal val="visible"/>
                                      </p:to>
                                    </p:set>
                                    <p:animEffect filter="fade" transition="in">
                                      <p:cBhvr>
                                        <p:cTn dur="500"/>
                                        <p:tgtEl>
                                          <p:spTgt spid="30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6"/>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7" name="Google Shape;307;p26"/>
          <p:cNvSpPr/>
          <p:nvPr/>
        </p:nvSpPr>
        <p:spPr>
          <a:xfrm>
            <a:off x="6423879" y="1069494"/>
            <a:ext cx="5489432" cy="4707529"/>
          </a:xfrm>
          <a:prstGeom prst="rect">
            <a:avLst/>
          </a:prstGeom>
          <a:noFill/>
          <a:ln>
            <a:noFill/>
          </a:ln>
        </p:spPr>
        <p:txBody>
          <a:bodyPr anchorCtr="0" anchor="t" bIns="45700" lIns="91425" spcFirstLastPara="1" rIns="91425" wrap="square" tIns="45700">
            <a:noAutofit/>
          </a:bodyPr>
          <a:lstStyle/>
          <a:p>
            <a:pPr indent="-342900" lvl="0" marL="342900" marR="0" rtl="0" algn="l">
              <a:lnSpc>
                <a:spcPct val="95833"/>
              </a:lnSpc>
              <a:spcBef>
                <a:spcPts val="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Trapping with a standard 3 column SPICE trap causes Ethanol overloading of the GC column and MS with high alcohol containing samples.</a:t>
            </a:r>
            <a:endParaRPr/>
          </a:p>
          <a:p>
            <a:pPr indent="-342900" lvl="0" marL="342900" marR="0" rtl="0" algn="l">
              <a:lnSpc>
                <a:spcPct val="95833"/>
              </a:lnSpc>
              <a:spcBef>
                <a:spcPts val="180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Removing the last and strongest column allows Ethanol to be purged off</a:t>
            </a:r>
            <a:endParaRPr/>
          </a:p>
          <a:p>
            <a:pPr indent="-342900" lvl="1" marL="800100" marR="0" rtl="0" algn="l">
              <a:lnSpc>
                <a:spcPct val="95833"/>
              </a:lnSpc>
              <a:spcBef>
                <a:spcPts val="1800"/>
              </a:spcBef>
              <a:spcAft>
                <a:spcPts val="0"/>
              </a:spcAft>
              <a:buClr>
                <a:srgbClr val="269999"/>
              </a:buClr>
              <a:buSzPts val="3600"/>
              <a:buFont typeface="Calibri"/>
              <a:buChar char="•"/>
            </a:pPr>
            <a:r>
              <a:rPr b="0" i="0" lang="en-US" sz="2400" u="none" cap="none" strike="noStrike">
                <a:solidFill>
                  <a:schemeClr val="dk1"/>
                </a:solidFill>
                <a:latin typeface="Calibri"/>
                <a:ea typeface="Calibri"/>
                <a:cs typeface="Calibri"/>
                <a:sym typeface="Calibri"/>
              </a:rPr>
              <a:t>Dimethyl Sulfide and other light odor/aroma compounds are maintained </a:t>
            </a:r>
            <a:endParaRPr/>
          </a:p>
          <a:p>
            <a:pPr indent="-342900" lvl="1" marL="800100" marR="0" rtl="0" algn="l">
              <a:lnSpc>
                <a:spcPct val="95833"/>
              </a:lnSpc>
              <a:spcBef>
                <a:spcPts val="1800"/>
              </a:spcBef>
              <a:spcAft>
                <a:spcPts val="0"/>
              </a:spcAft>
              <a:buClr>
                <a:srgbClr val="269999"/>
              </a:buClr>
              <a:buSzPts val="3600"/>
              <a:buFont typeface="Calibri"/>
              <a:buChar char="•"/>
            </a:pPr>
            <a:r>
              <a:rPr b="0" i="0" lang="en-US" sz="2400" u="none" cap="none" strike="noStrike">
                <a:solidFill>
                  <a:schemeClr val="dk1"/>
                </a:solidFill>
                <a:latin typeface="Calibri"/>
                <a:ea typeface="Calibri"/>
                <a:cs typeface="Calibri"/>
                <a:sym typeface="Calibri"/>
              </a:rPr>
              <a:t>Another Capillary Trapping Advantage!!</a:t>
            </a:r>
            <a:endParaRPr/>
          </a:p>
          <a:p>
            <a:pPr indent="-114300" lvl="0" marL="342900" marR="0" rtl="0" algn="l">
              <a:lnSpc>
                <a:spcPct val="95833"/>
              </a:lnSpc>
              <a:spcBef>
                <a:spcPts val="1800"/>
              </a:spcBef>
              <a:spcAft>
                <a:spcPts val="0"/>
              </a:spcAft>
              <a:buClr>
                <a:srgbClr val="269999"/>
              </a:buClr>
              <a:buSzPts val="3600"/>
              <a:buFont typeface="Times New Roman"/>
              <a:buNone/>
            </a:pPr>
            <a:r>
              <a:t/>
            </a:r>
            <a:endParaRPr b="0" sz="2400">
              <a:solidFill>
                <a:schemeClr val="dk1"/>
              </a:solidFill>
              <a:latin typeface="Calibri"/>
              <a:ea typeface="Calibri"/>
              <a:cs typeface="Calibri"/>
              <a:sym typeface="Calibri"/>
            </a:endParaRPr>
          </a:p>
        </p:txBody>
      </p:sp>
      <p:sp>
        <p:nvSpPr>
          <p:cNvPr id="308" name="Google Shape;308;p26"/>
          <p:cNvSpPr txBox="1"/>
          <p:nvPr/>
        </p:nvSpPr>
        <p:spPr>
          <a:xfrm>
            <a:off x="0" y="-20601"/>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V-SPICE Vacuum Analysis of Red Wine: 3-Column vs 2-Column SPICE Enrichment</a:t>
            </a:r>
            <a:endParaRPr/>
          </a:p>
          <a:p>
            <a:pPr indent="0" lvl="0" marL="0" marR="0" rtl="0" algn="ctr">
              <a:lnSpc>
                <a:spcPct val="160000"/>
              </a:lnSpc>
              <a:spcBef>
                <a:spcPts val="0"/>
              </a:spcBef>
              <a:spcAft>
                <a:spcPts val="0"/>
              </a:spcAft>
              <a:buNone/>
            </a:pPr>
            <a:r>
              <a:rPr b="1" i="0" lang="en-US" sz="2000">
                <a:solidFill>
                  <a:schemeClr val="lt1"/>
                </a:solidFill>
                <a:latin typeface="Gill Sans"/>
                <a:ea typeface="Gill Sans"/>
                <a:cs typeface="Gill Sans"/>
                <a:sym typeface="Gill Sans"/>
              </a:rPr>
              <a:t>7900HS, Agilent 8890/5977/HES, 60m x 0.25mm ID x 1.4um 624 </a:t>
            </a:r>
            <a:endParaRPr/>
          </a:p>
        </p:txBody>
      </p:sp>
      <p:pic>
        <p:nvPicPr>
          <p:cNvPr id="309" name="Google Shape;309;p26"/>
          <p:cNvPicPr preferRelativeResize="0"/>
          <p:nvPr/>
        </p:nvPicPr>
        <p:blipFill rotWithShape="1">
          <a:blip r:embed="rId3">
            <a:alphaModFix/>
          </a:blip>
          <a:srcRect b="0" l="0" r="0" t="0"/>
          <a:stretch/>
        </p:blipFill>
        <p:spPr>
          <a:xfrm>
            <a:off x="184296" y="1069494"/>
            <a:ext cx="4093247" cy="2140362"/>
          </a:xfrm>
          <a:prstGeom prst="rect">
            <a:avLst/>
          </a:prstGeom>
          <a:noFill/>
          <a:ln>
            <a:noFill/>
          </a:ln>
        </p:spPr>
      </p:pic>
      <p:pic>
        <p:nvPicPr>
          <p:cNvPr id="310" name="Google Shape;310;p26"/>
          <p:cNvPicPr preferRelativeResize="0"/>
          <p:nvPr/>
        </p:nvPicPr>
        <p:blipFill rotWithShape="1">
          <a:blip r:embed="rId4">
            <a:alphaModFix/>
          </a:blip>
          <a:srcRect b="0" l="0" r="0" t="0"/>
          <a:stretch/>
        </p:blipFill>
        <p:spPr>
          <a:xfrm>
            <a:off x="229073" y="3303398"/>
            <a:ext cx="4279132" cy="2891388"/>
          </a:xfrm>
          <a:prstGeom prst="rect">
            <a:avLst/>
          </a:prstGeom>
          <a:noFill/>
          <a:ln>
            <a:noFill/>
          </a:ln>
        </p:spPr>
      </p:pic>
      <p:pic>
        <p:nvPicPr>
          <p:cNvPr id="311" name="Google Shape;311;p26"/>
          <p:cNvPicPr preferRelativeResize="0"/>
          <p:nvPr/>
        </p:nvPicPr>
        <p:blipFill rotWithShape="1">
          <a:blip r:embed="rId5">
            <a:alphaModFix/>
          </a:blip>
          <a:srcRect b="0" l="0" r="0" t="0"/>
          <a:stretch/>
        </p:blipFill>
        <p:spPr>
          <a:xfrm>
            <a:off x="4664839" y="4556402"/>
            <a:ext cx="1759040" cy="1638384"/>
          </a:xfrm>
          <a:prstGeom prst="rect">
            <a:avLst/>
          </a:prstGeom>
          <a:noFill/>
          <a:ln>
            <a:noFill/>
          </a:ln>
        </p:spPr>
      </p:pic>
      <p:sp>
        <p:nvSpPr>
          <p:cNvPr id="312" name="Google Shape;312;p26"/>
          <p:cNvSpPr/>
          <p:nvPr/>
        </p:nvSpPr>
        <p:spPr>
          <a:xfrm>
            <a:off x="4571999" y="4919328"/>
            <a:ext cx="1609061" cy="226829"/>
          </a:xfrm>
          <a:prstGeom prst="ellipse">
            <a:avLst/>
          </a:prstGeom>
          <a:noFill/>
          <a:ln cap="flat" cmpd="sng" w="127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9"/>
          <p:cNvSpPr/>
          <p:nvPr/>
        </p:nvSpPr>
        <p:spPr>
          <a:xfrm>
            <a:off x="213480" y="1099779"/>
            <a:ext cx="4989808" cy="381721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5555"/>
              </a:lnSpc>
              <a:spcBef>
                <a:spcPts val="0"/>
              </a:spcBef>
              <a:spcAft>
                <a:spcPts val="0"/>
              </a:spcAft>
              <a:buClr>
                <a:srgbClr val="269999"/>
              </a:buClr>
              <a:buSzPts val="2700"/>
              <a:buFont typeface="Calibri"/>
              <a:buChar char="•"/>
            </a:pPr>
            <a:r>
              <a:rPr b="0" i="0" lang="en-US" sz="1800" u="none" cap="none" strike="noStrike">
                <a:solidFill>
                  <a:schemeClr val="dk1"/>
                </a:solidFill>
                <a:latin typeface="Calibri"/>
                <a:ea typeface="Calibri"/>
                <a:cs typeface="Calibri"/>
                <a:sym typeface="Calibri"/>
              </a:rPr>
              <a:t>Celebrating 36 Years of Analytical Instrument Manufacturing  (1990-2026)</a:t>
            </a:r>
            <a:endParaRPr/>
          </a:p>
          <a:p>
            <a:pPr indent="-342900" lvl="0" marL="342900" marR="0" rtl="0" algn="l">
              <a:lnSpc>
                <a:spcPct val="105555"/>
              </a:lnSpc>
              <a:spcBef>
                <a:spcPts val="700"/>
              </a:spcBef>
              <a:spcAft>
                <a:spcPts val="0"/>
              </a:spcAft>
              <a:buClr>
                <a:srgbClr val="269999"/>
              </a:buClr>
              <a:buSzPts val="2700"/>
              <a:buFont typeface="Calibri"/>
              <a:buChar char="•"/>
            </a:pPr>
            <a:r>
              <a:rPr b="0" i="0" lang="en-US" sz="1800" u="none" cap="none" strike="noStrike">
                <a:solidFill>
                  <a:schemeClr val="dk1"/>
                </a:solidFill>
                <a:latin typeface="Calibri"/>
                <a:ea typeface="Calibri"/>
                <a:cs typeface="Calibri"/>
                <a:sym typeface="Calibri"/>
              </a:rPr>
              <a:t>68 Employees</a:t>
            </a:r>
            <a:endParaRPr/>
          </a:p>
          <a:p>
            <a:pPr indent="-342900" lvl="0" marL="342900" marR="0" rtl="0" algn="l">
              <a:lnSpc>
                <a:spcPct val="105555"/>
              </a:lnSpc>
              <a:spcBef>
                <a:spcPts val="700"/>
              </a:spcBef>
              <a:spcAft>
                <a:spcPts val="0"/>
              </a:spcAft>
              <a:buClr>
                <a:srgbClr val="269999"/>
              </a:buClr>
              <a:buSzPts val="2700"/>
              <a:buFont typeface="Calibri"/>
              <a:buChar char="•"/>
            </a:pPr>
            <a:r>
              <a:rPr b="0" i="0" lang="en-US" sz="1800" u="none" cap="none" strike="noStrike">
                <a:solidFill>
                  <a:schemeClr val="dk1"/>
                </a:solidFill>
                <a:latin typeface="Calibri"/>
                <a:ea typeface="Calibri"/>
                <a:cs typeface="Calibri"/>
                <a:sym typeface="Calibri"/>
              </a:rPr>
              <a:t>Entech Europe, GmbH near Frankfort</a:t>
            </a:r>
            <a:endParaRPr/>
          </a:p>
          <a:p>
            <a:pPr indent="-342900" lvl="0" marL="342900" marR="0" rtl="0" algn="l">
              <a:lnSpc>
                <a:spcPct val="105555"/>
              </a:lnSpc>
              <a:spcBef>
                <a:spcPts val="700"/>
              </a:spcBef>
              <a:spcAft>
                <a:spcPts val="0"/>
              </a:spcAft>
              <a:buClr>
                <a:srgbClr val="269999"/>
              </a:buClr>
              <a:buSzPts val="2700"/>
              <a:buFont typeface="Calibri"/>
              <a:buChar char="•"/>
            </a:pPr>
            <a:r>
              <a:rPr b="0" i="0" lang="en-US" sz="1800" u="none" cap="none" strike="noStrike">
                <a:solidFill>
                  <a:schemeClr val="dk1"/>
                </a:solidFill>
                <a:latin typeface="Calibri"/>
                <a:ea typeface="Calibri"/>
                <a:cs typeface="Calibri"/>
                <a:sym typeface="Calibri"/>
              </a:rPr>
              <a:t>Facilities:</a:t>
            </a:r>
            <a:endParaRPr/>
          </a:p>
          <a:p>
            <a:pPr indent="-342900" lvl="1" marL="800100" marR="0" rtl="0" algn="l">
              <a:lnSpc>
                <a:spcPct val="105555"/>
              </a:lnSpc>
              <a:spcBef>
                <a:spcPts val="700"/>
              </a:spcBef>
              <a:spcAft>
                <a:spcPts val="0"/>
              </a:spcAft>
              <a:buClr>
                <a:srgbClr val="269999"/>
              </a:buClr>
              <a:buSzPts val="2700"/>
              <a:buFont typeface="Calibri"/>
              <a:buChar char="•"/>
            </a:pPr>
            <a:r>
              <a:rPr b="0" i="0" lang="en-US" sz="1800" u="none" cap="none" strike="noStrike">
                <a:solidFill>
                  <a:schemeClr val="dk1"/>
                </a:solidFill>
                <a:latin typeface="Calibri"/>
                <a:ea typeface="Calibri"/>
                <a:cs typeface="Calibri"/>
                <a:sym typeface="Calibri"/>
              </a:rPr>
              <a:t>Simi Valley CA, 37,000 sq ft  for air monitoring solutions</a:t>
            </a:r>
            <a:endParaRPr/>
          </a:p>
          <a:p>
            <a:pPr indent="-342900" lvl="1" marL="800100" marR="0" rtl="0" algn="l">
              <a:lnSpc>
                <a:spcPct val="105555"/>
              </a:lnSpc>
              <a:spcBef>
                <a:spcPts val="700"/>
              </a:spcBef>
              <a:spcAft>
                <a:spcPts val="0"/>
              </a:spcAft>
              <a:buClr>
                <a:srgbClr val="269999"/>
              </a:buClr>
              <a:buSzPts val="2700"/>
              <a:buFont typeface="Calibri"/>
              <a:buChar char="•"/>
            </a:pPr>
            <a:r>
              <a:rPr b="0" i="0" lang="en-US" sz="1800" u="none" cap="none" strike="noStrike">
                <a:solidFill>
                  <a:schemeClr val="dk1"/>
                </a:solidFill>
                <a:latin typeface="Calibri"/>
                <a:ea typeface="Calibri"/>
                <a:cs typeface="Calibri"/>
                <a:sym typeface="Calibri"/>
              </a:rPr>
              <a:t>Las Vegas NV,  36,000 facility in Las Vegas Developing Sorbent Pen Systems for GCMS Sample Prep</a:t>
            </a:r>
            <a:endParaRPr/>
          </a:p>
          <a:p>
            <a:pPr indent="-342900" lvl="2" marL="1257300" marR="0" rtl="0" algn="l">
              <a:lnSpc>
                <a:spcPct val="105555"/>
              </a:lnSpc>
              <a:spcBef>
                <a:spcPts val="700"/>
              </a:spcBef>
              <a:spcAft>
                <a:spcPts val="0"/>
              </a:spcAft>
              <a:buClr>
                <a:srgbClr val="269999"/>
              </a:buClr>
              <a:buSzPts val="2700"/>
              <a:buFont typeface="Calibri"/>
              <a:buChar char="•"/>
            </a:pPr>
            <a:r>
              <a:rPr b="0" i="0" lang="en-US" sz="1800" u="none" cap="none" strike="noStrike">
                <a:solidFill>
                  <a:schemeClr val="dk1"/>
                </a:solidFill>
                <a:latin typeface="Calibri"/>
                <a:ea typeface="Calibri"/>
                <a:cs typeface="Calibri"/>
                <a:sym typeface="Calibri"/>
              </a:rPr>
              <a:t>Air, Water, Soil, Foods, Plastics</a:t>
            </a:r>
            <a:endParaRPr/>
          </a:p>
          <a:p>
            <a:pPr indent="-342900" lvl="2" marL="1257300" marR="0" rtl="0" algn="l">
              <a:lnSpc>
                <a:spcPct val="105555"/>
              </a:lnSpc>
              <a:spcBef>
                <a:spcPts val="700"/>
              </a:spcBef>
              <a:spcAft>
                <a:spcPts val="0"/>
              </a:spcAft>
              <a:buClr>
                <a:srgbClr val="269999"/>
              </a:buClr>
              <a:buSzPts val="2700"/>
              <a:buFont typeface="Calibri"/>
              <a:buChar char="•"/>
            </a:pPr>
            <a:r>
              <a:rPr b="0" i="0" lang="en-US" sz="1800" u="none" cap="none" strike="noStrike">
                <a:solidFill>
                  <a:schemeClr val="dk1"/>
                </a:solidFill>
                <a:latin typeface="Calibri"/>
                <a:ea typeface="Calibri"/>
                <a:cs typeface="Calibri"/>
                <a:sym typeface="Calibri"/>
              </a:rPr>
              <a:t>VOCs, SVOC, PFAS</a:t>
            </a:r>
            <a:endParaRPr/>
          </a:p>
        </p:txBody>
      </p:sp>
      <p:pic>
        <p:nvPicPr>
          <p:cNvPr descr="A large white building&#10;&#10;Description automatically generated" id="59" name="Google Shape;59;p9"/>
          <p:cNvPicPr preferRelativeResize="0"/>
          <p:nvPr/>
        </p:nvPicPr>
        <p:blipFill rotWithShape="1">
          <a:blip r:embed="rId3">
            <a:alphaModFix/>
          </a:blip>
          <a:srcRect b="0" l="0" r="0" t="0"/>
          <a:stretch/>
        </p:blipFill>
        <p:spPr>
          <a:xfrm>
            <a:off x="5600042" y="3391464"/>
            <a:ext cx="4226744" cy="2850310"/>
          </a:xfrm>
          <a:prstGeom prst="rect">
            <a:avLst/>
          </a:prstGeom>
          <a:noFill/>
          <a:ln>
            <a:noFill/>
          </a:ln>
        </p:spPr>
      </p:pic>
      <p:pic>
        <p:nvPicPr>
          <p:cNvPr id="60" name="Google Shape;60;p9"/>
          <p:cNvPicPr preferRelativeResize="0"/>
          <p:nvPr/>
        </p:nvPicPr>
        <p:blipFill rotWithShape="1">
          <a:blip r:embed="rId4">
            <a:alphaModFix/>
          </a:blip>
          <a:srcRect b="0" l="0" r="0" t="0"/>
          <a:stretch/>
        </p:blipFill>
        <p:spPr>
          <a:xfrm>
            <a:off x="7610034" y="1101650"/>
            <a:ext cx="4244527" cy="2500292"/>
          </a:xfrm>
          <a:prstGeom prst="rect">
            <a:avLst/>
          </a:prstGeom>
          <a:noFill/>
          <a:ln>
            <a:noFill/>
          </a:ln>
        </p:spPr>
      </p:pic>
      <p:sp>
        <p:nvSpPr>
          <p:cNvPr id="61" name="Google Shape;61;p9"/>
          <p:cNvSpPr txBox="1"/>
          <p:nvPr/>
        </p:nvSpPr>
        <p:spPr>
          <a:xfrm>
            <a:off x="0" y="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u="none" cap="none" strike="noStrike">
                <a:solidFill>
                  <a:schemeClr val="lt1"/>
                </a:solidFill>
                <a:latin typeface="Gill Sans"/>
                <a:ea typeface="Gill Sans"/>
                <a:cs typeface="Gill Sans"/>
                <a:sym typeface="Gill Sans"/>
              </a:rPr>
              <a:t>Introducing Entech Instruments</a:t>
            </a:r>
            <a:endParaRP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7"/>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18" name="Google Shape;318;p27"/>
          <p:cNvPicPr preferRelativeResize="0"/>
          <p:nvPr/>
        </p:nvPicPr>
        <p:blipFill rotWithShape="1">
          <a:blip r:embed="rId3">
            <a:alphaModFix/>
          </a:blip>
          <a:srcRect b="0" l="0" r="0" t="0"/>
          <a:stretch/>
        </p:blipFill>
        <p:spPr>
          <a:xfrm>
            <a:off x="3016858" y="1213899"/>
            <a:ext cx="5728704" cy="4860897"/>
          </a:xfrm>
          <a:prstGeom prst="rect">
            <a:avLst/>
          </a:prstGeom>
          <a:noFill/>
          <a:ln>
            <a:noFill/>
          </a:ln>
        </p:spPr>
      </p:pic>
      <p:sp>
        <p:nvSpPr>
          <p:cNvPr id="319" name="Google Shape;319;p27"/>
          <p:cNvSpPr txBox="1"/>
          <p:nvPr/>
        </p:nvSpPr>
        <p:spPr>
          <a:xfrm>
            <a:off x="0" y="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Entech Sorbent Pen GCMS Sample Preparation Products – First Emerged in 2016   </a:t>
            </a:r>
            <a:endParaRPr b="1" i="0" sz="2000">
              <a:solidFill>
                <a:schemeClr val="lt1"/>
              </a:solidFill>
              <a:latin typeface="Gill Sans"/>
              <a:ea typeface="Gill Sans"/>
              <a:cs typeface="Gill Sans"/>
              <a:sym typeface="Gill Sans"/>
            </a:endParaRPr>
          </a:p>
        </p:txBody>
      </p:sp>
      <p:pic>
        <p:nvPicPr>
          <p:cNvPr id="320" name="Google Shape;320;p27"/>
          <p:cNvPicPr preferRelativeResize="0"/>
          <p:nvPr/>
        </p:nvPicPr>
        <p:blipFill rotWithShape="1">
          <a:blip r:embed="rId4">
            <a:alphaModFix/>
          </a:blip>
          <a:srcRect b="0" l="0" r="0" t="0"/>
          <a:stretch/>
        </p:blipFill>
        <p:spPr>
          <a:xfrm>
            <a:off x="221831" y="1921795"/>
            <a:ext cx="2637114" cy="4017923"/>
          </a:xfrm>
          <a:prstGeom prst="rect">
            <a:avLst/>
          </a:prstGeom>
          <a:noFill/>
          <a:ln>
            <a:noFill/>
          </a:ln>
        </p:spPr>
      </p:pic>
      <p:sp>
        <p:nvSpPr>
          <p:cNvPr id="321" name="Google Shape;321;p27"/>
          <p:cNvSpPr/>
          <p:nvPr/>
        </p:nvSpPr>
        <p:spPr>
          <a:xfrm>
            <a:off x="142044" y="1467901"/>
            <a:ext cx="3022575" cy="527876"/>
          </a:xfrm>
          <a:prstGeom prst="rect">
            <a:avLst/>
          </a:prstGeom>
          <a:noFill/>
          <a:ln>
            <a:noFill/>
          </a:ln>
        </p:spPr>
        <p:txBody>
          <a:bodyPr anchorCtr="0" anchor="t" bIns="45700" lIns="91425" spcFirstLastPara="1" rIns="91425" wrap="square" tIns="45700">
            <a:noAutofit/>
          </a:bodyPr>
          <a:lstStyle/>
          <a:p>
            <a:pPr indent="0" lvl="1" marL="0" marR="0" rtl="0" algn="l">
              <a:lnSpc>
                <a:spcPct val="180000"/>
              </a:lnSpc>
              <a:spcBef>
                <a:spcPts val="0"/>
              </a:spcBef>
              <a:spcAft>
                <a:spcPts val="0"/>
              </a:spcAft>
              <a:buNone/>
            </a:pPr>
            <a:r>
              <a:rPr b="0" i="0" lang="en-US" sz="2000" u="none" cap="none" strike="noStrike">
                <a:solidFill>
                  <a:schemeClr val="dk1"/>
                </a:solidFill>
                <a:latin typeface="Calibri"/>
                <a:ea typeface="Calibri"/>
                <a:cs typeface="Calibri"/>
                <a:sym typeface="Calibri"/>
              </a:rPr>
              <a:t>FSP       HSP      DSP      ASP</a:t>
            </a:r>
            <a:endParaRPr/>
          </a:p>
        </p:txBody>
      </p:sp>
      <p:sp>
        <p:nvSpPr>
          <p:cNvPr id="322" name="Google Shape;322;p27"/>
          <p:cNvSpPr/>
          <p:nvPr/>
        </p:nvSpPr>
        <p:spPr>
          <a:xfrm>
            <a:off x="8194056" y="1141056"/>
            <a:ext cx="3896344" cy="493374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5833"/>
              </a:lnSpc>
              <a:spcBef>
                <a:spcPts val="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Sorbent Pen Goal:</a:t>
            </a:r>
            <a:endParaRPr/>
          </a:p>
          <a:p>
            <a:pPr indent="-342900" lvl="1" marL="800100" marR="0" rtl="0" algn="l">
              <a:lnSpc>
                <a:spcPct val="95833"/>
              </a:lnSpc>
              <a:spcBef>
                <a:spcPts val="1800"/>
              </a:spcBef>
              <a:spcAft>
                <a:spcPts val="0"/>
              </a:spcAft>
              <a:buClr>
                <a:srgbClr val="269999"/>
              </a:buClr>
              <a:buSzPts val="3600"/>
              <a:buFont typeface="Calibri"/>
              <a:buChar char="•"/>
            </a:pPr>
            <a:r>
              <a:rPr b="0" i="0" lang="en-US" sz="2400" u="none" cap="none" strike="noStrike">
                <a:solidFill>
                  <a:schemeClr val="dk1"/>
                </a:solidFill>
                <a:latin typeface="Calibri"/>
                <a:ea typeface="Calibri"/>
                <a:cs typeface="Calibri"/>
                <a:sym typeface="Calibri"/>
              </a:rPr>
              <a:t>Find a Superior way to analyze VOCs thru SVOCs in a single analysis</a:t>
            </a:r>
            <a:endParaRPr/>
          </a:p>
          <a:p>
            <a:pPr indent="-342900" lvl="1" marL="800100" marR="0" rtl="0" algn="l">
              <a:lnSpc>
                <a:spcPct val="95833"/>
              </a:lnSpc>
              <a:spcBef>
                <a:spcPts val="1800"/>
              </a:spcBef>
              <a:spcAft>
                <a:spcPts val="0"/>
              </a:spcAft>
              <a:buClr>
                <a:srgbClr val="269999"/>
              </a:buClr>
              <a:buSzPts val="3600"/>
              <a:buFont typeface="Calibri"/>
              <a:buChar char="•"/>
            </a:pPr>
            <a:r>
              <a:rPr b="0" i="0" lang="en-US" sz="2400" u="none" cap="none" strike="noStrike">
                <a:solidFill>
                  <a:schemeClr val="dk1"/>
                </a:solidFill>
                <a:latin typeface="Calibri"/>
                <a:ea typeface="Calibri"/>
                <a:cs typeface="Calibri"/>
                <a:sym typeface="Calibri"/>
              </a:rPr>
              <a:t>Force a vapor transition of all compounds through the headspace so GC remains clean, minimizing maintenance and down-time</a:t>
            </a:r>
            <a:endParaRPr/>
          </a:p>
          <a:p>
            <a:pPr indent="-342900" lvl="1" marL="800100" marR="0" rtl="0" algn="l">
              <a:lnSpc>
                <a:spcPct val="95833"/>
              </a:lnSpc>
              <a:spcBef>
                <a:spcPts val="1800"/>
              </a:spcBef>
              <a:spcAft>
                <a:spcPts val="0"/>
              </a:spcAft>
              <a:buClr>
                <a:srgbClr val="269999"/>
              </a:buClr>
              <a:buSzPts val="3600"/>
              <a:buFont typeface="Calibri"/>
              <a:buChar char="•"/>
            </a:pPr>
            <a:r>
              <a:rPr b="0" i="0" lang="en-US" sz="2400" u="none" cap="none" strike="noStrike">
                <a:solidFill>
                  <a:schemeClr val="dk1"/>
                </a:solidFill>
                <a:latin typeface="Calibri"/>
                <a:ea typeface="Calibri"/>
                <a:cs typeface="Calibri"/>
                <a:sym typeface="Calibri"/>
              </a:rPr>
              <a:t>Thru 6-ring PAH Cmpds</a:t>
            </a:r>
            <a:endParaRPr b="0" i="0" sz="2400" u="none" cap="none" strike="noStrike">
              <a:solidFill>
                <a:schemeClr val="dk1"/>
              </a:solidFill>
              <a:latin typeface="Calibri"/>
              <a:ea typeface="Calibri"/>
              <a:cs typeface="Calibri"/>
              <a:sym typeface="Calibri"/>
            </a:endParaRP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28"/>
          <p:cNvPicPr preferRelativeResize="0"/>
          <p:nvPr/>
        </p:nvPicPr>
        <p:blipFill rotWithShape="1">
          <a:blip r:embed="rId3">
            <a:alphaModFix/>
          </a:blip>
          <a:srcRect b="0" l="0" r="0" t="0"/>
          <a:stretch/>
        </p:blipFill>
        <p:spPr>
          <a:xfrm>
            <a:off x="4167795" y="549585"/>
            <a:ext cx="1118176" cy="1314274"/>
          </a:xfrm>
          <a:prstGeom prst="rect">
            <a:avLst/>
          </a:prstGeom>
          <a:noFill/>
          <a:ln>
            <a:noFill/>
          </a:ln>
        </p:spPr>
      </p:pic>
      <p:sp>
        <p:nvSpPr>
          <p:cNvPr id="329" name="Google Shape;329;p28"/>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0" name="Google Shape;330;p28"/>
          <p:cNvSpPr txBox="1"/>
          <p:nvPr/>
        </p:nvSpPr>
        <p:spPr>
          <a:xfrm>
            <a:off x="1600201" y="46479"/>
            <a:ext cx="91279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Gill Sans"/>
                <a:ea typeface="Gill Sans"/>
                <a:cs typeface="Gill Sans"/>
                <a:sym typeface="Gill Sans"/>
              </a:rPr>
              <a:t>The Brief History of Sorbent Pens, Systems,  and Methods Development</a:t>
            </a:r>
            <a:endParaRPr/>
          </a:p>
        </p:txBody>
      </p:sp>
      <p:sp>
        <p:nvSpPr>
          <p:cNvPr id="331" name="Google Shape;331;p28"/>
          <p:cNvSpPr/>
          <p:nvPr/>
        </p:nvSpPr>
        <p:spPr>
          <a:xfrm>
            <a:off x="6187902" y="463466"/>
            <a:ext cx="5887469" cy="5679836"/>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6250"/>
              </a:lnSpc>
              <a:spcBef>
                <a:spcPts val="0"/>
              </a:spcBef>
              <a:spcAft>
                <a:spcPts val="0"/>
              </a:spcAft>
              <a:buClr>
                <a:srgbClr val="269999"/>
              </a:buClr>
              <a:buSzPts val="2400"/>
              <a:buFont typeface="Calibri"/>
              <a:buChar char="•"/>
            </a:pPr>
            <a:r>
              <a:rPr b="0" lang="en-US" sz="1600">
                <a:solidFill>
                  <a:schemeClr val="dk1"/>
                </a:solidFill>
                <a:latin typeface="Calibri"/>
                <a:ea typeface="Calibri"/>
                <a:cs typeface="Calibri"/>
                <a:sym typeface="Calibri"/>
              </a:rPr>
              <a:t>2016 – VASE/Sorbent Pens Introduced.  Performed like SPME but with the surface area of TD tubes</a:t>
            </a:r>
            <a:endParaRPr/>
          </a:p>
          <a:p>
            <a:pPr indent="-342900" lvl="0" marL="342900" marR="0" rtl="0" algn="l">
              <a:lnSpc>
                <a:spcPct val="106250"/>
              </a:lnSpc>
              <a:spcBef>
                <a:spcPts val="1000"/>
              </a:spcBef>
              <a:spcAft>
                <a:spcPts val="0"/>
              </a:spcAft>
              <a:buClr>
                <a:srgbClr val="269999"/>
              </a:buClr>
              <a:buSzPts val="2400"/>
              <a:buFont typeface="Calibri"/>
              <a:buChar char="•"/>
            </a:pPr>
            <a:r>
              <a:rPr b="0" lang="en-US" sz="1600">
                <a:solidFill>
                  <a:schemeClr val="dk1"/>
                </a:solidFill>
                <a:latin typeface="Calibri"/>
                <a:ea typeface="Calibri"/>
                <a:cs typeface="Calibri"/>
                <a:sym typeface="Calibri"/>
              </a:rPr>
              <a:t>2017 – Manual VASE well established, SPR rail introduced,  </a:t>
            </a:r>
            <a:r>
              <a:rPr b="1" lang="en-US" sz="1600">
                <a:solidFill>
                  <a:schemeClr val="dk1"/>
                </a:solidFill>
                <a:latin typeface="Calibri"/>
                <a:ea typeface="Calibri"/>
                <a:cs typeface="Calibri"/>
                <a:sym typeface="Calibri"/>
              </a:rPr>
              <a:t>Analytical Scientist honors Entech with top 5 world wide analytical chemistry innovation awards</a:t>
            </a:r>
            <a:endParaRPr/>
          </a:p>
          <a:p>
            <a:pPr indent="-342900" lvl="0" marL="342900" marR="0" rtl="0" algn="l">
              <a:lnSpc>
                <a:spcPct val="106250"/>
              </a:lnSpc>
              <a:spcBef>
                <a:spcPts val="1000"/>
              </a:spcBef>
              <a:spcAft>
                <a:spcPts val="0"/>
              </a:spcAft>
              <a:buClr>
                <a:srgbClr val="269999"/>
              </a:buClr>
              <a:buSzPts val="2400"/>
              <a:buFont typeface="Calibri"/>
              <a:buChar char="•"/>
            </a:pPr>
            <a:r>
              <a:rPr b="0" lang="en-US" sz="1600">
                <a:solidFill>
                  <a:schemeClr val="dk1"/>
                </a:solidFill>
                <a:latin typeface="Calibri"/>
                <a:ea typeface="Calibri"/>
                <a:cs typeface="Calibri"/>
                <a:sym typeface="Calibri"/>
              </a:rPr>
              <a:t>2018 – FEVE/FSP Pens introduced as a superior way to extract SVOCs from volatile liquids</a:t>
            </a:r>
            <a:endParaRPr/>
          </a:p>
          <a:p>
            <a:pPr indent="-342900" lvl="0" marL="342900" marR="0" rtl="0" algn="l">
              <a:lnSpc>
                <a:spcPct val="106250"/>
              </a:lnSpc>
              <a:spcBef>
                <a:spcPts val="1000"/>
              </a:spcBef>
              <a:spcAft>
                <a:spcPts val="0"/>
              </a:spcAft>
              <a:buClr>
                <a:srgbClr val="269999"/>
              </a:buClr>
              <a:buSzPts val="2400"/>
              <a:buFont typeface="Calibri"/>
              <a:buChar char="•"/>
            </a:pPr>
            <a:r>
              <a:rPr b="0" lang="en-US" sz="1600">
                <a:solidFill>
                  <a:schemeClr val="dk1"/>
                </a:solidFill>
                <a:latin typeface="Calibri"/>
                <a:ea typeface="Calibri"/>
                <a:cs typeface="Calibri"/>
                <a:sym typeface="Calibri"/>
              </a:rPr>
              <a:t>2020-2021 – Improved VASE approach reduces aerosol exposure to outside of Pen, Flash-VASE and MA-VASE introduced.  VXB extraction concept.  Rail Controllers Optimized</a:t>
            </a:r>
            <a:endParaRPr/>
          </a:p>
          <a:p>
            <a:pPr indent="-342900" lvl="0" marL="342900" marR="0" rtl="0" algn="l">
              <a:lnSpc>
                <a:spcPct val="106250"/>
              </a:lnSpc>
              <a:spcBef>
                <a:spcPts val="1000"/>
              </a:spcBef>
              <a:spcAft>
                <a:spcPts val="0"/>
              </a:spcAft>
              <a:buClr>
                <a:srgbClr val="269999"/>
              </a:buClr>
              <a:buSzPts val="2400"/>
              <a:buFont typeface="Calibri"/>
              <a:buChar char="•"/>
            </a:pPr>
            <a:r>
              <a:rPr b="0" lang="en-US" sz="1600">
                <a:solidFill>
                  <a:schemeClr val="dk1"/>
                </a:solidFill>
                <a:latin typeface="Calibri"/>
                <a:ea typeface="Calibri"/>
                <a:cs typeface="Calibri"/>
                <a:sym typeface="Calibri"/>
              </a:rPr>
              <a:t>2022 – On-Rail extraction design concepts started</a:t>
            </a:r>
            <a:endParaRPr/>
          </a:p>
          <a:p>
            <a:pPr indent="-342900" lvl="0" marL="342900" marR="0" rtl="0" algn="l">
              <a:lnSpc>
                <a:spcPct val="106250"/>
              </a:lnSpc>
              <a:spcBef>
                <a:spcPts val="1000"/>
              </a:spcBef>
              <a:spcAft>
                <a:spcPts val="0"/>
              </a:spcAft>
              <a:buClr>
                <a:srgbClr val="269999"/>
              </a:buClr>
              <a:buSzPts val="2400"/>
              <a:buFont typeface="Calibri"/>
              <a:buChar char="•"/>
            </a:pPr>
            <a:r>
              <a:rPr b="0" lang="en-US" sz="1600">
                <a:solidFill>
                  <a:schemeClr val="dk1"/>
                </a:solidFill>
                <a:latin typeface="Calibri"/>
                <a:ea typeface="Calibri"/>
                <a:cs typeface="Calibri"/>
                <a:sym typeface="Calibri"/>
              </a:rPr>
              <a:t>2023 -  5800A and 3801A introduced. </a:t>
            </a:r>
            <a:r>
              <a:rPr b="1" lang="en-US" sz="1600">
                <a:solidFill>
                  <a:schemeClr val="dk1"/>
                </a:solidFill>
                <a:latin typeface="Calibri"/>
                <a:ea typeface="Calibri"/>
                <a:cs typeface="Calibri"/>
                <a:sym typeface="Calibri"/>
              </a:rPr>
              <a:t>Analytical Chemistry Journal Publication on FEVE – Solvent Free SVOCs in Drinking Water</a:t>
            </a:r>
            <a:endParaRPr/>
          </a:p>
          <a:p>
            <a:pPr indent="-342900" lvl="0" marL="342900" marR="0" rtl="0" algn="l">
              <a:lnSpc>
                <a:spcPct val="106250"/>
              </a:lnSpc>
              <a:spcBef>
                <a:spcPts val="1000"/>
              </a:spcBef>
              <a:spcAft>
                <a:spcPts val="0"/>
              </a:spcAft>
              <a:buClr>
                <a:srgbClr val="269999"/>
              </a:buClr>
              <a:buSzPts val="2400"/>
              <a:buFont typeface="Calibri"/>
              <a:buChar char="•"/>
            </a:pPr>
            <a:r>
              <a:rPr b="0" lang="en-US" sz="1600">
                <a:solidFill>
                  <a:schemeClr val="dk1"/>
                </a:solidFill>
                <a:latin typeface="Calibri"/>
                <a:ea typeface="Calibri"/>
                <a:cs typeface="Calibri"/>
                <a:sym typeface="Calibri"/>
              </a:rPr>
              <a:t>2024 – SPRINT Controllers Updated to SL2+, SPR40A optimized, </a:t>
            </a:r>
            <a:endParaRPr/>
          </a:p>
          <a:p>
            <a:pPr indent="-342900" lvl="0" marL="342900" marR="0" rtl="0" algn="l">
              <a:lnSpc>
                <a:spcPct val="106250"/>
              </a:lnSpc>
              <a:spcBef>
                <a:spcPts val="1000"/>
              </a:spcBef>
              <a:spcAft>
                <a:spcPts val="0"/>
              </a:spcAft>
              <a:buClr>
                <a:srgbClr val="269999"/>
              </a:buClr>
              <a:buSzPts val="2400"/>
              <a:buFont typeface="Calibri"/>
              <a:buChar char="•"/>
            </a:pPr>
            <a:r>
              <a:rPr b="0" lang="en-US" sz="1600">
                <a:solidFill>
                  <a:schemeClr val="dk1"/>
                </a:solidFill>
                <a:latin typeface="Calibri"/>
                <a:ea typeface="Calibri"/>
                <a:cs typeface="Calibri"/>
                <a:sym typeface="Calibri"/>
              </a:rPr>
              <a:t>2025 – 5800A HiPer Liners Developed to optimize low flow transfer to GC.  Combining Sorbent Pens with 7200CTS to provide extremely low detection limits for air monitoring including PFAS.   Optimizing FEVE for solvent evaporation and 5mL water samples</a:t>
            </a:r>
            <a:endParaRPr/>
          </a:p>
          <a:p>
            <a:pPr indent="-342900" lvl="0" marL="342900" marR="0" rtl="0" algn="l">
              <a:lnSpc>
                <a:spcPct val="106250"/>
              </a:lnSpc>
              <a:spcBef>
                <a:spcPts val="1000"/>
              </a:spcBef>
              <a:spcAft>
                <a:spcPts val="0"/>
              </a:spcAft>
              <a:buClr>
                <a:srgbClr val="269999"/>
              </a:buClr>
              <a:buSzPts val="2400"/>
              <a:buFont typeface="Calibri"/>
              <a:buChar char="•"/>
            </a:pPr>
            <a:r>
              <a:rPr b="0" lang="en-US" sz="1600">
                <a:solidFill>
                  <a:schemeClr val="dk1"/>
                </a:solidFill>
                <a:latin typeface="Calibri"/>
                <a:ea typeface="Calibri"/>
                <a:cs typeface="Calibri"/>
                <a:sym typeface="Calibri"/>
              </a:rPr>
              <a:t>2025 – VASE 2.0, Pen Sorbent Heated +10</a:t>
            </a:r>
            <a:r>
              <a:rPr b="0" baseline="30000" lang="en-US" sz="1600">
                <a:solidFill>
                  <a:schemeClr val="dk1"/>
                </a:solidFill>
                <a:latin typeface="Calibri"/>
                <a:ea typeface="Calibri"/>
                <a:cs typeface="Calibri"/>
                <a:sym typeface="Calibri"/>
              </a:rPr>
              <a:t>o</a:t>
            </a:r>
            <a:r>
              <a:rPr b="0" lang="en-US" sz="1600">
                <a:solidFill>
                  <a:schemeClr val="dk1"/>
                </a:solidFill>
                <a:latin typeface="Calibri"/>
                <a:ea typeface="Calibri"/>
                <a:cs typeface="Calibri"/>
                <a:sym typeface="Calibri"/>
              </a:rPr>
              <a:t>C vs sample vial.  </a:t>
            </a:r>
            <a:endParaRPr/>
          </a:p>
          <a:p>
            <a:pPr indent="-190500" lvl="0" marL="342900" marR="0" rtl="0" algn="l">
              <a:lnSpc>
                <a:spcPct val="106250"/>
              </a:lnSpc>
              <a:spcBef>
                <a:spcPts val="1000"/>
              </a:spcBef>
              <a:spcAft>
                <a:spcPts val="0"/>
              </a:spcAft>
              <a:buClr>
                <a:srgbClr val="269999"/>
              </a:buClr>
              <a:buSzPts val="2400"/>
              <a:buFont typeface="Times New Roman"/>
              <a:buNone/>
            </a:pPr>
            <a:r>
              <a:t/>
            </a:r>
            <a:endParaRPr b="0" sz="1600">
              <a:solidFill>
                <a:schemeClr val="dk1"/>
              </a:solidFill>
              <a:latin typeface="Calibri"/>
              <a:ea typeface="Calibri"/>
              <a:cs typeface="Calibri"/>
              <a:sym typeface="Calibri"/>
            </a:endParaRPr>
          </a:p>
          <a:p>
            <a:pPr indent="0" lvl="1" marL="457200" marR="0" rtl="0" algn="l">
              <a:lnSpc>
                <a:spcPct val="106250"/>
              </a:lnSpc>
              <a:spcBef>
                <a:spcPts val="1000"/>
              </a:spcBef>
              <a:spcAft>
                <a:spcPts val="0"/>
              </a:spcAft>
              <a:buNone/>
            </a:pPr>
            <a:r>
              <a:t/>
            </a:r>
            <a:endParaRPr b="0" i="0" sz="1600" u="none" cap="none" strike="noStrike">
              <a:solidFill>
                <a:schemeClr val="dk1"/>
              </a:solidFill>
              <a:latin typeface="Calibri"/>
              <a:ea typeface="Calibri"/>
              <a:cs typeface="Calibri"/>
              <a:sym typeface="Calibri"/>
            </a:endParaRPr>
          </a:p>
        </p:txBody>
      </p:sp>
      <p:pic>
        <p:nvPicPr>
          <p:cNvPr id="332" name="Google Shape;332;p28"/>
          <p:cNvPicPr preferRelativeResize="0"/>
          <p:nvPr/>
        </p:nvPicPr>
        <p:blipFill rotWithShape="1">
          <a:blip r:embed="rId4">
            <a:alphaModFix/>
          </a:blip>
          <a:srcRect b="0" l="0" r="0" t="0"/>
          <a:stretch/>
        </p:blipFill>
        <p:spPr>
          <a:xfrm>
            <a:off x="1666864" y="589083"/>
            <a:ext cx="398585" cy="1608083"/>
          </a:xfrm>
          <a:prstGeom prst="rect">
            <a:avLst/>
          </a:prstGeom>
          <a:noFill/>
          <a:ln>
            <a:noFill/>
          </a:ln>
        </p:spPr>
      </p:pic>
      <p:pic>
        <p:nvPicPr>
          <p:cNvPr id="333" name="Google Shape;333;p28"/>
          <p:cNvPicPr preferRelativeResize="0"/>
          <p:nvPr/>
        </p:nvPicPr>
        <p:blipFill rotWithShape="1">
          <a:blip r:embed="rId5">
            <a:alphaModFix/>
          </a:blip>
          <a:srcRect b="0" l="0" r="0" t="0"/>
          <a:stretch/>
        </p:blipFill>
        <p:spPr>
          <a:xfrm>
            <a:off x="1952147" y="1883788"/>
            <a:ext cx="1804810" cy="1243448"/>
          </a:xfrm>
          <a:prstGeom prst="rect">
            <a:avLst/>
          </a:prstGeom>
          <a:noFill/>
          <a:ln>
            <a:noFill/>
          </a:ln>
        </p:spPr>
      </p:pic>
      <p:pic>
        <p:nvPicPr>
          <p:cNvPr id="334" name="Google Shape;334;p28"/>
          <p:cNvPicPr preferRelativeResize="0"/>
          <p:nvPr/>
        </p:nvPicPr>
        <p:blipFill rotWithShape="1">
          <a:blip r:embed="rId6">
            <a:alphaModFix/>
          </a:blip>
          <a:srcRect b="0" l="0" r="0" t="0"/>
          <a:stretch/>
        </p:blipFill>
        <p:spPr>
          <a:xfrm>
            <a:off x="2122713" y="589082"/>
            <a:ext cx="1804811" cy="1093390"/>
          </a:xfrm>
          <a:prstGeom prst="rect">
            <a:avLst/>
          </a:prstGeom>
          <a:noFill/>
          <a:ln>
            <a:noFill/>
          </a:ln>
        </p:spPr>
      </p:pic>
      <p:pic>
        <p:nvPicPr>
          <p:cNvPr id="335" name="Google Shape;335;p28"/>
          <p:cNvPicPr preferRelativeResize="0"/>
          <p:nvPr/>
        </p:nvPicPr>
        <p:blipFill rotWithShape="1">
          <a:blip r:embed="rId7">
            <a:alphaModFix/>
          </a:blip>
          <a:srcRect b="0" l="0" r="0" t="0"/>
          <a:stretch/>
        </p:blipFill>
        <p:spPr>
          <a:xfrm>
            <a:off x="3768040" y="1668124"/>
            <a:ext cx="2200085" cy="1625849"/>
          </a:xfrm>
          <a:prstGeom prst="rect">
            <a:avLst/>
          </a:prstGeom>
          <a:noFill/>
          <a:ln>
            <a:noFill/>
          </a:ln>
        </p:spPr>
      </p:pic>
      <p:pic>
        <p:nvPicPr>
          <p:cNvPr id="336" name="Google Shape;336;p28"/>
          <p:cNvPicPr preferRelativeResize="0"/>
          <p:nvPr/>
        </p:nvPicPr>
        <p:blipFill rotWithShape="1">
          <a:blip r:embed="rId8">
            <a:alphaModFix/>
          </a:blip>
          <a:srcRect b="0" l="0" r="0" t="0"/>
          <a:stretch/>
        </p:blipFill>
        <p:spPr>
          <a:xfrm>
            <a:off x="4401531" y="3103531"/>
            <a:ext cx="1670408" cy="1460984"/>
          </a:xfrm>
          <a:prstGeom prst="rect">
            <a:avLst/>
          </a:prstGeom>
          <a:noFill/>
          <a:ln>
            <a:noFill/>
          </a:ln>
        </p:spPr>
      </p:pic>
      <p:pic>
        <p:nvPicPr>
          <p:cNvPr id="337" name="Google Shape;337;p28"/>
          <p:cNvPicPr preferRelativeResize="0"/>
          <p:nvPr/>
        </p:nvPicPr>
        <p:blipFill rotWithShape="1">
          <a:blip r:embed="rId9">
            <a:alphaModFix/>
          </a:blip>
          <a:srcRect b="0" l="0" r="0" t="0"/>
          <a:stretch/>
        </p:blipFill>
        <p:spPr>
          <a:xfrm>
            <a:off x="1570210" y="2879180"/>
            <a:ext cx="990476" cy="1009524"/>
          </a:xfrm>
          <a:prstGeom prst="rect">
            <a:avLst/>
          </a:prstGeom>
          <a:noFill/>
          <a:ln>
            <a:noFill/>
          </a:ln>
        </p:spPr>
      </p:pic>
      <p:pic>
        <p:nvPicPr>
          <p:cNvPr id="338" name="Google Shape;338;p28"/>
          <p:cNvPicPr preferRelativeResize="0"/>
          <p:nvPr/>
        </p:nvPicPr>
        <p:blipFill rotWithShape="1">
          <a:blip r:embed="rId10">
            <a:alphaModFix/>
          </a:blip>
          <a:srcRect b="0" l="0" r="0" t="0"/>
          <a:stretch/>
        </p:blipFill>
        <p:spPr>
          <a:xfrm>
            <a:off x="1624021" y="4320075"/>
            <a:ext cx="1895295" cy="891165"/>
          </a:xfrm>
          <a:prstGeom prst="rect">
            <a:avLst/>
          </a:prstGeom>
          <a:noFill/>
          <a:ln>
            <a:noFill/>
          </a:ln>
        </p:spPr>
      </p:pic>
      <p:pic>
        <p:nvPicPr>
          <p:cNvPr id="339" name="Google Shape;339;p28"/>
          <p:cNvPicPr preferRelativeResize="0"/>
          <p:nvPr/>
        </p:nvPicPr>
        <p:blipFill rotWithShape="1">
          <a:blip r:embed="rId11">
            <a:alphaModFix/>
          </a:blip>
          <a:srcRect b="0" l="0" r="0" t="0"/>
          <a:stretch/>
        </p:blipFill>
        <p:spPr>
          <a:xfrm>
            <a:off x="4204345" y="4112169"/>
            <a:ext cx="1533333" cy="1085714"/>
          </a:xfrm>
          <a:prstGeom prst="rect">
            <a:avLst/>
          </a:prstGeom>
          <a:noFill/>
          <a:ln>
            <a:noFill/>
          </a:ln>
        </p:spPr>
      </p:pic>
      <p:pic>
        <p:nvPicPr>
          <p:cNvPr id="340" name="Google Shape;340;p28"/>
          <p:cNvPicPr preferRelativeResize="0"/>
          <p:nvPr/>
        </p:nvPicPr>
        <p:blipFill rotWithShape="1">
          <a:blip r:embed="rId12">
            <a:alphaModFix/>
          </a:blip>
          <a:srcRect b="0" l="0" r="0" t="0"/>
          <a:stretch/>
        </p:blipFill>
        <p:spPr>
          <a:xfrm>
            <a:off x="1566693" y="5334001"/>
            <a:ext cx="1230484" cy="769053"/>
          </a:xfrm>
          <a:prstGeom prst="rect">
            <a:avLst/>
          </a:prstGeom>
          <a:noFill/>
          <a:ln>
            <a:noFill/>
          </a:ln>
        </p:spPr>
      </p:pic>
      <p:pic>
        <p:nvPicPr>
          <p:cNvPr id="341" name="Google Shape;341;p28"/>
          <p:cNvPicPr preferRelativeResize="0"/>
          <p:nvPr/>
        </p:nvPicPr>
        <p:blipFill rotWithShape="1">
          <a:blip r:embed="rId13">
            <a:alphaModFix/>
          </a:blip>
          <a:srcRect b="0" l="0" r="0" t="0"/>
          <a:stretch/>
        </p:blipFill>
        <p:spPr>
          <a:xfrm>
            <a:off x="2664714" y="3193835"/>
            <a:ext cx="1670408" cy="1148002"/>
          </a:xfrm>
          <a:prstGeom prst="rect">
            <a:avLst/>
          </a:prstGeom>
          <a:noFill/>
          <a:ln>
            <a:noFill/>
          </a:ln>
        </p:spPr>
      </p:pic>
      <p:pic>
        <p:nvPicPr>
          <p:cNvPr id="342" name="Google Shape;342;p28"/>
          <p:cNvPicPr preferRelativeResize="0"/>
          <p:nvPr/>
        </p:nvPicPr>
        <p:blipFill rotWithShape="1">
          <a:blip r:embed="rId14">
            <a:alphaModFix/>
          </a:blip>
          <a:srcRect b="0" l="0" r="0" t="0"/>
          <a:stretch/>
        </p:blipFill>
        <p:spPr>
          <a:xfrm>
            <a:off x="4668033" y="5197884"/>
            <a:ext cx="854655" cy="1523619"/>
          </a:xfrm>
          <a:prstGeom prst="rect">
            <a:avLst/>
          </a:prstGeom>
          <a:noFill/>
          <a:ln>
            <a:noFill/>
          </a:ln>
        </p:spPr>
      </p:pic>
      <p:pic>
        <p:nvPicPr>
          <p:cNvPr id="343" name="Google Shape;343;p28"/>
          <p:cNvPicPr preferRelativeResize="0"/>
          <p:nvPr/>
        </p:nvPicPr>
        <p:blipFill rotWithShape="1">
          <a:blip r:embed="rId15">
            <a:alphaModFix/>
          </a:blip>
          <a:srcRect b="0" l="0" r="0" t="0"/>
          <a:stretch/>
        </p:blipFill>
        <p:spPr>
          <a:xfrm>
            <a:off x="2949962" y="4693735"/>
            <a:ext cx="1267847" cy="776639"/>
          </a:xfrm>
          <a:prstGeom prst="rect">
            <a:avLst/>
          </a:prstGeom>
          <a:noFill/>
          <a:ln>
            <a:noFill/>
          </a:ln>
        </p:spPr>
      </p:pic>
      <p:pic>
        <p:nvPicPr>
          <p:cNvPr id="344" name="Google Shape;344;p28"/>
          <p:cNvPicPr preferRelativeResize="0"/>
          <p:nvPr/>
        </p:nvPicPr>
        <p:blipFill rotWithShape="1">
          <a:blip r:embed="rId16">
            <a:alphaModFix/>
          </a:blip>
          <a:srcRect b="0" l="0" r="0" t="0"/>
          <a:stretch/>
        </p:blipFill>
        <p:spPr>
          <a:xfrm>
            <a:off x="161745" y="2398873"/>
            <a:ext cx="1043527" cy="1589924"/>
          </a:xfrm>
          <a:prstGeom prst="rect">
            <a:avLst/>
          </a:prstGeom>
          <a:noFill/>
          <a:ln>
            <a:noFill/>
          </a:ln>
        </p:spPr>
      </p:pic>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0" st="0"/>
                                            </p:txEl>
                                          </p:spTgt>
                                        </p:tgtEl>
                                        <p:attrNameLst>
                                          <p:attrName>style.visibility</p:attrName>
                                        </p:attrNameLst>
                                      </p:cBhvr>
                                      <p:to>
                                        <p:strVal val="visible"/>
                                      </p:to>
                                    </p:set>
                                    <p:animEffect filter="fade" transition="in">
                                      <p:cBhvr>
                                        <p:cTn dur="500"/>
                                        <p:tgtEl>
                                          <p:spTgt spid="3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1" st="1"/>
                                            </p:txEl>
                                          </p:spTgt>
                                        </p:tgtEl>
                                        <p:attrNameLst>
                                          <p:attrName>style.visibility</p:attrName>
                                        </p:attrNameLst>
                                      </p:cBhvr>
                                      <p:to>
                                        <p:strVal val="visible"/>
                                      </p:to>
                                    </p:set>
                                    <p:animEffect filter="fade" transition="in">
                                      <p:cBhvr>
                                        <p:cTn dur="500"/>
                                        <p:tgtEl>
                                          <p:spTgt spid="3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2" st="2"/>
                                            </p:txEl>
                                          </p:spTgt>
                                        </p:tgtEl>
                                        <p:attrNameLst>
                                          <p:attrName>style.visibility</p:attrName>
                                        </p:attrNameLst>
                                      </p:cBhvr>
                                      <p:to>
                                        <p:strVal val="visible"/>
                                      </p:to>
                                    </p:set>
                                    <p:animEffect filter="fade" transition="in">
                                      <p:cBhvr>
                                        <p:cTn dur="500"/>
                                        <p:tgtEl>
                                          <p:spTgt spid="33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3" st="3"/>
                                            </p:txEl>
                                          </p:spTgt>
                                        </p:tgtEl>
                                        <p:attrNameLst>
                                          <p:attrName>style.visibility</p:attrName>
                                        </p:attrNameLst>
                                      </p:cBhvr>
                                      <p:to>
                                        <p:strVal val="visible"/>
                                      </p:to>
                                    </p:set>
                                    <p:animEffect filter="fade" transition="in">
                                      <p:cBhvr>
                                        <p:cTn dur="500"/>
                                        <p:tgtEl>
                                          <p:spTgt spid="33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4" st="4"/>
                                            </p:txEl>
                                          </p:spTgt>
                                        </p:tgtEl>
                                        <p:attrNameLst>
                                          <p:attrName>style.visibility</p:attrName>
                                        </p:attrNameLst>
                                      </p:cBhvr>
                                      <p:to>
                                        <p:strVal val="visible"/>
                                      </p:to>
                                    </p:set>
                                    <p:animEffect filter="fade" transition="in">
                                      <p:cBhvr>
                                        <p:cTn dur="500"/>
                                        <p:tgtEl>
                                          <p:spTgt spid="33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5" st="5"/>
                                            </p:txEl>
                                          </p:spTgt>
                                        </p:tgtEl>
                                        <p:attrNameLst>
                                          <p:attrName>style.visibility</p:attrName>
                                        </p:attrNameLst>
                                      </p:cBhvr>
                                      <p:to>
                                        <p:strVal val="visible"/>
                                      </p:to>
                                    </p:set>
                                    <p:animEffect filter="fade" transition="in">
                                      <p:cBhvr>
                                        <p:cTn dur="500"/>
                                        <p:tgtEl>
                                          <p:spTgt spid="33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6" st="6"/>
                                            </p:txEl>
                                          </p:spTgt>
                                        </p:tgtEl>
                                        <p:attrNameLst>
                                          <p:attrName>style.visibility</p:attrName>
                                        </p:attrNameLst>
                                      </p:cBhvr>
                                      <p:to>
                                        <p:strVal val="visible"/>
                                      </p:to>
                                    </p:set>
                                    <p:animEffect filter="fade" transition="in">
                                      <p:cBhvr>
                                        <p:cTn dur="500"/>
                                        <p:tgtEl>
                                          <p:spTgt spid="33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7" st="7"/>
                                            </p:txEl>
                                          </p:spTgt>
                                        </p:tgtEl>
                                        <p:attrNameLst>
                                          <p:attrName>style.visibility</p:attrName>
                                        </p:attrNameLst>
                                      </p:cBhvr>
                                      <p:to>
                                        <p:strVal val="visible"/>
                                      </p:to>
                                    </p:set>
                                    <p:animEffect filter="fade" transition="in">
                                      <p:cBhvr>
                                        <p:cTn dur="500"/>
                                        <p:tgtEl>
                                          <p:spTgt spid="33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8" st="8"/>
                                            </p:txEl>
                                          </p:spTgt>
                                        </p:tgtEl>
                                        <p:attrNameLst>
                                          <p:attrName>style.visibility</p:attrName>
                                        </p:attrNameLst>
                                      </p:cBhvr>
                                      <p:to>
                                        <p:strVal val="visible"/>
                                      </p:to>
                                    </p:set>
                                    <p:animEffect filter="fade" transition="in">
                                      <p:cBhvr>
                                        <p:cTn dur="500"/>
                                        <p:tgtEl>
                                          <p:spTgt spid="33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9" st="9"/>
                                            </p:txEl>
                                          </p:spTgt>
                                        </p:tgtEl>
                                        <p:attrNameLst>
                                          <p:attrName>style.visibility</p:attrName>
                                        </p:attrNameLst>
                                      </p:cBhvr>
                                      <p:to>
                                        <p:strVal val="visible"/>
                                      </p:to>
                                    </p:set>
                                    <p:animEffect filter="fade" transition="in">
                                      <p:cBhvr>
                                        <p:cTn dur="500"/>
                                        <p:tgtEl>
                                          <p:spTgt spid="331">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10" st="10"/>
                                            </p:txEl>
                                          </p:spTgt>
                                        </p:tgtEl>
                                        <p:attrNameLst>
                                          <p:attrName>style.visibility</p:attrName>
                                        </p:attrNameLst>
                                      </p:cBhvr>
                                      <p:to>
                                        <p:strVal val="visible"/>
                                      </p:to>
                                    </p:set>
                                    <p:animEffect filter="fade" transition="in">
                                      <p:cBhvr>
                                        <p:cTn dur="500"/>
                                        <p:tgtEl>
                                          <p:spTgt spid="331">
                                            <p:txEl>
                                              <p:pRg end="10" st="1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par>
                                <p:cTn fill="hold" nodeType="withEffect" presetClass="entr" presetID="10" presetSubtype="0">
                                  <p:stCondLst>
                                    <p:cond delay="100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par>
                                <p:cTn fill="hold" nodeType="withEffect" presetClass="entr" presetID="10" presetSubtype="0">
                                  <p:stCondLst>
                                    <p:cond delay="100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ntr" presetID="10" presetSubtype="0">
                                  <p:stCondLst>
                                    <p:cond delay="200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par>
                                <p:cTn fill="hold" nodeType="withEffect" presetClass="entr" presetID="10" presetSubtype="0">
                                  <p:stCondLst>
                                    <p:cond delay="400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par>
                                <p:cTn fill="hold" nodeType="withEffect" presetClass="entr" presetID="10" presetSubtype="0">
                                  <p:stCondLst>
                                    <p:cond delay="400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par>
                                <p:cTn fill="hold" nodeType="withEffect" presetClass="entr" presetID="10" presetSubtype="0">
                                  <p:stCondLst>
                                    <p:cond delay="500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par>
                                <p:cTn fill="hold" nodeType="withEffect" presetClass="entr" presetID="10" presetSubtype="0">
                                  <p:stCondLst>
                                    <p:cond delay="500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par>
                                <p:cTn fill="hold" nodeType="withEffect" presetClass="entr" presetID="10" presetSubtype="0">
                                  <p:stCondLst>
                                    <p:cond delay="500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par>
                                <p:cTn fill="hold" nodeType="withEffect" presetClass="entr" presetID="10" presetSubtype="0">
                                  <p:stCondLst>
                                    <p:cond delay="500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500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9"/>
          <p:cNvSpPr/>
          <p:nvPr/>
        </p:nvSpPr>
        <p:spPr>
          <a:xfrm>
            <a:off x="2177896" y="1676400"/>
            <a:ext cx="946305" cy="4038600"/>
          </a:xfrm>
          <a:prstGeom prst="rect">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350" name="Google Shape;350;p29"/>
          <p:cNvSpPr/>
          <p:nvPr/>
        </p:nvSpPr>
        <p:spPr>
          <a:xfrm>
            <a:off x="6673695" y="800365"/>
            <a:ext cx="1219200" cy="26959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pic>
        <p:nvPicPr>
          <p:cNvPr id="351" name="Google Shape;351;p29"/>
          <p:cNvPicPr preferRelativeResize="0"/>
          <p:nvPr/>
        </p:nvPicPr>
        <p:blipFill rotWithShape="1">
          <a:blip r:embed="rId3">
            <a:alphaModFix/>
          </a:blip>
          <a:srcRect b="0" l="0" r="0" t="0"/>
          <a:stretch/>
        </p:blipFill>
        <p:spPr>
          <a:xfrm>
            <a:off x="2177896" y="538178"/>
            <a:ext cx="6882496" cy="5638800"/>
          </a:xfrm>
          <a:prstGeom prst="rect">
            <a:avLst/>
          </a:prstGeom>
          <a:noFill/>
          <a:ln>
            <a:noFill/>
          </a:ln>
        </p:spPr>
      </p:pic>
      <p:sp>
        <p:nvSpPr>
          <p:cNvPr id="352" name="Google Shape;352;p29"/>
          <p:cNvSpPr/>
          <p:nvPr/>
        </p:nvSpPr>
        <p:spPr>
          <a:xfrm>
            <a:off x="3352800" y="580102"/>
            <a:ext cx="6760577" cy="569779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353" name="Google Shape;353;p29"/>
          <p:cNvSpPr/>
          <p:nvPr/>
        </p:nvSpPr>
        <p:spPr>
          <a:xfrm>
            <a:off x="1447800" y="580103"/>
            <a:ext cx="2819400" cy="48986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354" name="Google Shape;354;p29"/>
          <p:cNvSpPr/>
          <p:nvPr/>
        </p:nvSpPr>
        <p:spPr>
          <a:xfrm>
            <a:off x="3124200" y="1905000"/>
            <a:ext cx="762000" cy="35814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cxnSp>
        <p:nvCxnSpPr>
          <p:cNvPr id="355" name="Google Shape;355;p29"/>
          <p:cNvCxnSpPr/>
          <p:nvPr/>
        </p:nvCxnSpPr>
        <p:spPr>
          <a:xfrm flipH="1">
            <a:off x="2971800" y="1295400"/>
            <a:ext cx="1967452" cy="533400"/>
          </a:xfrm>
          <a:prstGeom prst="straightConnector1">
            <a:avLst/>
          </a:prstGeom>
          <a:solidFill>
            <a:schemeClr val="accent1"/>
          </a:solidFill>
          <a:ln cap="flat" cmpd="sng" w="57150">
            <a:solidFill>
              <a:srgbClr val="C00000"/>
            </a:solidFill>
            <a:prstDash val="solid"/>
            <a:round/>
            <a:headEnd len="sm" w="sm" type="none"/>
            <a:tailEnd len="med" w="med" type="triangle"/>
          </a:ln>
        </p:spPr>
      </p:cxnSp>
      <p:sp>
        <p:nvSpPr>
          <p:cNvPr id="356" name="Google Shape;356;p29"/>
          <p:cNvSpPr/>
          <p:nvPr/>
        </p:nvSpPr>
        <p:spPr>
          <a:xfrm>
            <a:off x="4939252" y="935164"/>
            <a:ext cx="6882496" cy="4551236"/>
          </a:xfrm>
          <a:prstGeom prst="rect">
            <a:avLst/>
          </a:prstGeom>
          <a:noFill/>
          <a:ln>
            <a:noFill/>
          </a:ln>
        </p:spPr>
        <p:txBody>
          <a:bodyPr anchorCtr="0" anchor="t" bIns="45700" lIns="91425" spcFirstLastPara="1" rIns="91425" wrap="square" tIns="45700">
            <a:noAutofit/>
          </a:bodyPr>
          <a:lstStyle/>
          <a:p>
            <a:pPr indent="0" lvl="1" marL="0" marR="0" rtl="0" algn="l">
              <a:lnSpc>
                <a:spcPct val="180000"/>
              </a:lnSpc>
              <a:spcBef>
                <a:spcPts val="0"/>
              </a:spcBef>
              <a:spcAft>
                <a:spcPts val="0"/>
              </a:spcAft>
              <a:buNone/>
            </a:pPr>
            <a:r>
              <a:rPr b="0" i="0" lang="en-US" sz="2000" u="none" cap="none" strike="noStrike">
                <a:solidFill>
                  <a:schemeClr val="dk1"/>
                </a:solidFill>
                <a:latin typeface="Calibri"/>
                <a:ea typeface="Calibri"/>
                <a:cs typeface="Calibri"/>
                <a:sym typeface="Calibri"/>
              </a:rPr>
              <a:t>Handle to allow SPR rail movement</a:t>
            </a:r>
            <a:endParaRPr/>
          </a:p>
          <a:p>
            <a:pPr indent="0" lvl="1" marL="0" marR="0" rtl="0" algn="l">
              <a:lnSpc>
                <a:spcPct val="180000"/>
              </a:lnSpc>
              <a:spcBef>
                <a:spcPts val="0"/>
              </a:spcBef>
              <a:spcAft>
                <a:spcPts val="0"/>
              </a:spcAft>
              <a:buNone/>
            </a:pPr>
            <a:r>
              <a:rPr b="0" i="0" lang="en-US" sz="2000" u="none" cap="none" strike="noStrike">
                <a:solidFill>
                  <a:schemeClr val="dk1"/>
                </a:solidFill>
                <a:latin typeface="Calibri"/>
                <a:ea typeface="Calibri"/>
                <a:cs typeface="Calibri"/>
                <a:sym typeface="Calibri"/>
              </a:rPr>
              <a:t>Microseal for vacuum creation and maintenance</a:t>
            </a:r>
            <a:endParaRPr/>
          </a:p>
          <a:p>
            <a:pPr indent="0" lvl="1" marL="0" marR="0" rtl="0" algn="l">
              <a:lnSpc>
                <a:spcPct val="18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1" marL="0" marR="0" rtl="0" algn="l">
              <a:lnSpc>
                <a:spcPct val="180000"/>
              </a:lnSpc>
              <a:spcBef>
                <a:spcPts val="0"/>
              </a:spcBef>
              <a:spcAft>
                <a:spcPts val="0"/>
              </a:spcAft>
              <a:buNone/>
            </a:pPr>
            <a:r>
              <a:rPr b="0" i="0" lang="en-US" sz="2000" u="none" cap="none" strike="noStrike">
                <a:solidFill>
                  <a:schemeClr val="dk1"/>
                </a:solidFill>
                <a:latin typeface="Calibri"/>
                <a:ea typeface="Calibri"/>
                <a:cs typeface="Calibri"/>
                <a:sym typeface="Calibri"/>
              </a:rPr>
              <a:t>Redundant seals while sampling and desorbing</a:t>
            </a:r>
            <a:endParaRPr/>
          </a:p>
          <a:p>
            <a:pPr indent="0" lvl="1" marL="0" marR="0" rtl="0" algn="l">
              <a:lnSpc>
                <a:spcPct val="180000"/>
              </a:lnSpc>
              <a:spcBef>
                <a:spcPts val="0"/>
              </a:spcBef>
              <a:spcAft>
                <a:spcPts val="0"/>
              </a:spcAft>
              <a:buNone/>
            </a:pPr>
            <a:r>
              <a:rPr b="0" i="0" lang="en-US" sz="2000" u="none" cap="none" strike="noStrike">
                <a:solidFill>
                  <a:schemeClr val="dk1"/>
                </a:solidFill>
                <a:latin typeface="Calibri"/>
                <a:ea typeface="Calibri"/>
                <a:cs typeface="Calibri"/>
                <a:sym typeface="Calibri"/>
              </a:rPr>
              <a:t>Desorb gas flow port</a:t>
            </a:r>
            <a:endParaRPr/>
          </a:p>
          <a:p>
            <a:pPr indent="0" lvl="1" marL="0" marR="0" rtl="0" algn="l">
              <a:lnSpc>
                <a:spcPct val="180000"/>
              </a:lnSpc>
              <a:spcBef>
                <a:spcPts val="0"/>
              </a:spcBef>
              <a:spcAft>
                <a:spcPts val="0"/>
              </a:spcAft>
              <a:buNone/>
            </a:pPr>
            <a:r>
              <a:rPr b="0" i="0" lang="en-US" sz="2000" u="none" cap="none" strike="noStrike">
                <a:solidFill>
                  <a:schemeClr val="dk1"/>
                </a:solidFill>
                <a:latin typeface="Calibri"/>
                <a:ea typeface="Calibri"/>
                <a:cs typeface="Calibri"/>
                <a:sym typeface="Calibri"/>
              </a:rPr>
              <a:t>Inert ceramic “Silonite-SG” coated stainless steel</a:t>
            </a:r>
            <a:endParaRPr/>
          </a:p>
          <a:p>
            <a:pPr indent="0" lvl="1" marL="0" marR="0" rtl="0" algn="l">
              <a:lnSpc>
                <a:spcPct val="18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1" marL="0" marR="0" rtl="0" algn="l">
              <a:lnSpc>
                <a:spcPct val="180000"/>
              </a:lnSpc>
              <a:spcBef>
                <a:spcPts val="0"/>
              </a:spcBef>
              <a:spcAft>
                <a:spcPts val="0"/>
              </a:spcAft>
              <a:buNone/>
            </a:pPr>
            <a:r>
              <a:rPr b="0" i="0" lang="en-US" sz="2000" u="none" cap="none" strike="noStrike">
                <a:solidFill>
                  <a:schemeClr val="dk1"/>
                </a:solidFill>
                <a:latin typeface="Calibri"/>
                <a:ea typeface="Calibri"/>
                <a:cs typeface="Calibri"/>
                <a:sym typeface="Calibri"/>
              </a:rPr>
              <a:t>Aerosol and “splash” protection </a:t>
            </a:r>
            <a:endParaRPr/>
          </a:p>
          <a:p>
            <a:pPr indent="0" lvl="1" marL="0" marR="0" rtl="0" algn="l">
              <a:lnSpc>
                <a:spcPct val="180000"/>
              </a:lnSpc>
              <a:spcBef>
                <a:spcPts val="0"/>
              </a:spcBef>
              <a:spcAft>
                <a:spcPts val="0"/>
              </a:spcAft>
              <a:buNone/>
            </a:pPr>
            <a:r>
              <a:rPr b="0" i="0" lang="en-US" sz="2000" u="none" cap="none" strike="noStrike">
                <a:solidFill>
                  <a:schemeClr val="dk1"/>
                </a:solidFill>
                <a:latin typeface="Calibri"/>
                <a:ea typeface="Calibri"/>
                <a:cs typeface="Calibri"/>
                <a:sym typeface="Calibri"/>
              </a:rPr>
              <a:t>Multi-bed options (PG30/Tenax/Carbopacks/Carboxen)</a:t>
            </a:r>
            <a:endParaRPr/>
          </a:p>
          <a:p>
            <a:pPr indent="0" lvl="1" marL="0" marR="0" rtl="0" algn="l">
              <a:lnSpc>
                <a:spcPct val="180000"/>
              </a:lnSpc>
              <a:spcBef>
                <a:spcPts val="0"/>
              </a:spcBef>
              <a:spcAft>
                <a:spcPts val="0"/>
              </a:spcAft>
              <a:buNone/>
            </a:pPr>
            <a:r>
              <a:rPr b="0" i="0" lang="en-US" sz="2000" u="none" cap="none" strike="noStrike">
                <a:solidFill>
                  <a:schemeClr val="dk1"/>
                </a:solidFill>
                <a:latin typeface="Calibri"/>
                <a:ea typeface="Calibri"/>
                <a:cs typeface="Calibri"/>
                <a:sym typeface="Calibri"/>
              </a:rPr>
              <a:t>No Moving Parts </a:t>
            </a:r>
            <a:endParaRPr/>
          </a:p>
          <a:p>
            <a:pPr indent="0" lvl="1" marL="0" marR="0" rtl="0" algn="l">
              <a:lnSpc>
                <a:spcPct val="180000"/>
              </a:lnSpc>
              <a:spcBef>
                <a:spcPts val="0"/>
              </a:spcBef>
              <a:spcAft>
                <a:spcPts val="0"/>
              </a:spcAft>
              <a:buNone/>
            </a:pPr>
            <a:r>
              <a:rPr b="0" i="0" lang="en-US" sz="2000" u="none" cap="none" strike="noStrike">
                <a:solidFill>
                  <a:schemeClr val="dk1"/>
                </a:solidFill>
                <a:latin typeface="Calibri"/>
                <a:ea typeface="Calibri"/>
                <a:cs typeface="Calibri"/>
                <a:sym typeface="Calibri"/>
              </a:rPr>
              <a:t>Axial Adsorption / Axial Desorption (backflushed)</a:t>
            </a:r>
            <a:endParaRPr/>
          </a:p>
        </p:txBody>
      </p:sp>
      <p:cxnSp>
        <p:nvCxnSpPr>
          <p:cNvPr id="357" name="Google Shape;357;p29"/>
          <p:cNvCxnSpPr/>
          <p:nvPr/>
        </p:nvCxnSpPr>
        <p:spPr>
          <a:xfrm flipH="1">
            <a:off x="2902474" y="1714500"/>
            <a:ext cx="2036778" cy="485252"/>
          </a:xfrm>
          <a:prstGeom prst="straightConnector1">
            <a:avLst/>
          </a:prstGeom>
          <a:solidFill>
            <a:schemeClr val="accent1"/>
          </a:solidFill>
          <a:ln cap="flat" cmpd="sng" w="57150">
            <a:solidFill>
              <a:srgbClr val="C00000"/>
            </a:solidFill>
            <a:prstDash val="solid"/>
            <a:round/>
            <a:headEnd len="sm" w="sm" type="none"/>
            <a:tailEnd len="med" w="med" type="triangle"/>
          </a:ln>
        </p:spPr>
      </p:cxnSp>
      <p:cxnSp>
        <p:nvCxnSpPr>
          <p:cNvPr id="358" name="Google Shape;358;p29"/>
          <p:cNvCxnSpPr/>
          <p:nvPr/>
        </p:nvCxnSpPr>
        <p:spPr>
          <a:xfrm flipH="1">
            <a:off x="2942805" y="2664792"/>
            <a:ext cx="2036778" cy="485252"/>
          </a:xfrm>
          <a:prstGeom prst="straightConnector1">
            <a:avLst/>
          </a:prstGeom>
          <a:solidFill>
            <a:schemeClr val="accent1"/>
          </a:solidFill>
          <a:ln cap="flat" cmpd="sng" w="57150">
            <a:solidFill>
              <a:srgbClr val="C00000"/>
            </a:solidFill>
            <a:prstDash val="solid"/>
            <a:round/>
            <a:headEnd len="sm" w="sm" type="none"/>
            <a:tailEnd len="med" w="med" type="triangle"/>
          </a:ln>
        </p:spPr>
      </p:cxnSp>
      <p:cxnSp>
        <p:nvCxnSpPr>
          <p:cNvPr id="359" name="Google Shape;359;p29"/>
          <p:cNvCxnSpPr/>
          <p:nvPr/>
        </p:nvCxnSpPr>
        <p:spPr>
          <a:xfrm flipH="1">
            <a:off x="2902474" y="3063245"/>
            <a:ext cx="2106856" cy="273426"/>
          </a:xfrm>
          <a:prstGeom prst="straightConnector1">
            <a:avLst/>
          </a:prstGeom>
          <a:solidFill>
            <a:schemeClr val="accent1"/>
          </a:solidFill>
          <a:ln cap="flat" cmpd="sng" w="57150">
            <a:solidFill>
              <a:srgbClr val="C00000"/>
            </a:solidFill>
            <a:prstDash val="solid"/>
            <a:round/>
            <a:headEnd len="sm" w="sm" type="none"/>
            <a:tailEnd len="med" w="med" type="triangle"/>
          </a:ln>
        </p:spPr>
      </p:cxnSp>
      <p:cxnSp>
        <p:nvCxnSpPr>
          <p:cNvPr id="360" name="Google Shape;360;p29"/>
          <p:cNvCxnSpPr/>
          <p:nvPr/>
        </p:nvCxnSpPr>
        <p:spPr>
          <a:xfrm flipH="1">
            <a:off x="2884767" y="3565272"/>
            <a:ext cx="2072192" cy="289555"/>
          </a:xfrm>
          <a:prstGeom prst="straightConnector1">
            <a:avLst/>
          </a:prstGeom>
          <a:solidFill>
            <a:schemeClr val="accent1"/>
          </a:solidFill>
          <a:ln cap="flat" cmpd="sng" w="57150">
            <a:solidFill>
              <a:srgbClr val="C00000"/>
            </a:solidFill>
            <a:prstDash val="solid"/>
            <a:round/>
            <a:headEnd len="sm" w="sm" type="none"/>
            <a:tailEnd len="med" w="med" type="triangle"/>
          </a:ln>
        </p:spPr>
      </p:cxnSp>
      <p:cxnSp>
        <p:nvCxnSpPr>
          <p:cNvPr id="361" name="Google Shape;361;p29"/>
          <p:cNvCxnSpPr/>
          <p:nvPr/>
        </p:nvCxnSpPr>
        <p:spPr>
          <a:xfrm flipH="1">
            <a:off x="2884767" y="4528207"/>
            <a:ext cx="2072192" cy="197620"/>
          </a:xfrm>
          <a:prstGeom prst="straightConnector1">
            <a:avLst/>
          </a:prstGeom>
          <a:solidFill>
            <a:schemeClr val="accent1"/>
          </a:solidFill>
          <a:ln cap="flat" cmpd="sng" w="57150">
            <a:solidFill>
              <a:srgbClr val="C00000"/>
            </a:solidFill>
            <a:prstDash val="solid"/>
            <a:round/>
            <a:headEnd len="sm" w="sm" type="none"/>
            <a:tailEnd len="med" w="med" type="triangle"/>
          </a:ln>
        </p:spPr>
      </p:cxnSp>
      <p:cxnSp>
        <p:nvCxnSpPr>
          <p:cNvPr id="362" name="Google Shape;362;p29"/>
          <p:cNvCxnSpPr/>
          <p:nvPr/>
        </p:nvCxnSpPr>
        <p:spPr>
          <a:xfrm flipH="1">
            <a:off x="2884767" y="4881654"/>
            <a:ext cx="2072192" cy="78969"/>
          </a:xfrm>
          <a:prstGeom prst="straightConnector1">
            <a:avLst/>
          </a:prstGeom>
          <a:solidFill>
            <a:schemeClr val="accent1"/>
          </a:solidFill>
          <a:ln cap="flat" cmpd="sng" w="57150">
            <a:solidFill>
              <a:srgbClr val="C00000"/>
            </a:solidFill>
            <a:prstDash val="solid"/>
            <a:round/>
            <a:headEnd len="sm" w="sm" type="none"/>
            <a:tailEnd len="med" w="med" type="triangle"/>
          </a:ln>
        </p:spPr>
      </p:cxnSp>
      <p:cxnSp>
        <p:nvCxnSpPr>
          <p:cNvPr id="363" name="Google Shape;363;p29"/>
          <p:cNvCxnSpPr/>
          <p:nvPr/>
        </p:nvCxnSpPr>
        <p:spPr>
          <a:xfrm rot="10800000">
            <a:off x="2902475" y="5127855"/>
            <a:ext cx="2106854" cy="225436"/>
          </a:xfrm>
          <a:prstGeom prst="straightConnector1">
            <a:avLst/>
          </a:prstGeom>
          <a:solidFill>
            <a:schemeClr val="accent1"/>
          </a:solidFill>
          <a:ln cap="flat" cmpd="sng" w="57150">
            <a:solidFill>
              <a:srgbClr val="C00000"/>
            </a:solidFill>
            <a:prstDash val="solid"/>
            <a:round/>
            <a:headEnd len="sm" w="sm" type="none"/>
            <a:tailEnd len="med" w="med" type="triangle"/>
          </a:ln>
        </p:spPr>
      </p:cxnSp>
      <p:cxnSp>
        <p:nvCxnSpPr>
          <p:cNvPr id="364" name="Google Shape;364;p29"/>
          <p:cNvCxnSpPr/>
          <p:nvPr/>
        </p:nvCxnSpPr>
        <p:spPr>
          <a:xfrm rot="10800000">
            <a:off x="2857501" y="5399451"/>
            <a:ext cx="2099459" cy="369981"/>
          </a:xfrm>
          <a:prstGeom prst="straightConnector1">
            <a:avLst/>
          </a:prstGeom>
          <a:solidFill>
            <a:schemeClr val="accent1"/>
          </a:solidFill>
          <a:ln cap="flat" cmpd="sng" w="57150">
            <a:solidFill>
              <a:srgbClr val="C00000"/>
            </a:solidFill>
            <a:prstDash val="solid"/>
            <a:round/>
            <a:headEnd len="sm" w="sm" type="none"/>
            <a:tailEnd len="med" w="med" type="triangle"/>
          </a:ln>
        </p:spPr>
      </p:cxnSp>
      <p:sp>
        <p:nvSpPr>
          <p:cNvPr id="365" name="Google Shape;365;p29"/>
          <p:cNvSpPr/>
          <p:nvPr/>
        </p:nvSpPr>
        <p:spPr>
          <a:xfrm>
            <a:off x="1447800" y="5840819"/>
            <a:ext cx="2188535" cy="33364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366" name="Google Shape;366;p29"/>
          <p:cNvSpPr txBox="1"/>
          <p:nvPr/>
        </p:nvSpPr>
        <p:spPr>
          <a:xfrm>
            <a:off x="0" y="-1916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Headspace Sorbent Pen Design Features</a:t>
            </a:r>
            <a:endParaRP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0"/>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3" name="Google Shape;373;p30"/>
          <p:cNvSpPr/>
          <p:nvPr/>
        </p:nvSpPr>
        <p:spPr>
          <a:xfrm>
            <a:off x="6418760" y="1596742"/>
            <a:ext cx="5383380" cy="3619314"/>
          </a:xfrm>
          <a:prstGeom prst="rect">
            <a:avLst/>
          </a:prstGeom>
          <a:noFill/>
          <a:ln>
            <a:noFill/>
          </a:ln>
        </p:spPr>
        <p:txBody>
          <a:bodyPr anchorCtr="0" anchor="t" bIns="45700" lIns="91425" spcFirstLastPara="1" rIns="91425" wrap="square" tIns="45700">
            <a:noAutofit/>
          </a:bodyPr>
          <a:lstStyle/>
          <a:p>
            <a:pPr indent="-342900" lvl="0" marL="342900" marR="0" rtl="0" algn="l">
              <a:lnSpc>
                <a:spcPct val="95833"/>
              </a:lnSpc>
              <a:spcBef>
                <a:spcPts val="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The 5800A SPDU delivers the desorbed sample within 2cm of the GC Column</a:t>
            </a:r>
            <a:endParaRPr/>
          </a:p>
          <a:p>
            <a:pPr indent="-342900" lvl="0" marL="342900" marR="0" rtl="0" algn="l">
              <a:lnSpc>
                <a:spcPct val="95833"/>
              </a:lnSpc>
              <a:spcBef>
                <a:spcPts val="180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Rotary valves and transfer lines are eliminated</a:t>
            </a:r>
            <a:endParaRPr/>
          </a:p>
          <a:p>
            <a:pPr indent="-342900" lvl="1" marL="800100" marR="0" rtl="0" algn="l">
              <a:lnSpc>
                <a:spcPct val="95833"/>
              </a:lnSpc>
              <a:spcBef>
                <a:spcPts val="1800"/>
              </a:spcBef>
              <a:spcAft>
                <a:spcPts val="0"/>
              </a:spcAft>
              <a:buClr>
                <a:srgbClr val="269999"/>
              </a:buClr>
              <a:buSzPts val="3600"/>
              <a:buFont typeface="Calibri"/>
              <a:buChar char="•"/>
            </a:pPr>
            <a:r>
              <a:rPr b="0" i="0" lang="en-US" sz="2400" u="none" cap="none" strike="noStrike">
                <a:solidFill>
                  <a:schemeClr val="dk1"/>
                </a:solidFill>
                <a:latin typeface="Calibri"/>
                <a:ea typeface="Calibri"/>
                <a:cs typeface="Calibri"/>
                <a:sym typeface="Calibri"/>
              </a:rPr>
              <a:t>No build up of oils, waxes, etc in flow path </a:t>
            </a:r>
            <a:endParaRPr/>
          </a:p>
          <a:p>
            <a:pPr indent="-342900" lvl="0" marL="342900" marR="0" rtl="0" algn="l">
              <a:lnSpc>
                <a:spcPct val="95833"/>
              </a:lnSpc>
              <a:spcBef>
                <a:spcPts val="180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Clean, Modular, Easier to service</a:t>
            </a:r>
            <a:endParaRPr/>
          </a:p>
          <a:p>
            <a:pPr indent="-342900" lvl="0" marL="342900" marR="0" rtl="0" algn="l">
              <a:lnSpc>
                <a:spcPct val="95833"/>
              </a:lnSpc>
              <a:spcBef>
                <a:spcPts val="1800"/>
              </a:spcBef>
              <a:spcAft>
                <a:spcPts val="0"/>
              </a:spcAft>
              <a:buClr>
                <a:srgbClr val="269999"/>
              </a:buClr>
              <a:buSzPts val="3600"/>
              <a:buFont typeface="Calibri"/>
              <a:buChar char="•"/>
            </a:pPr>
            <a:r>
              <a:rPr b="0" lang="en-US" sz="2400">
                <a:solidFill>
                  <a:schemeClr val="dk1"/>
                </a:solidFill>
                <a:latin typeface="Calibri"/>
                <a:ea typeface="Calibri"/>
                <a:cs typeface="Calibri"/>
                <a:sym typeface="Calibri"/>
              </a:rPr>
              <a:t>GC oven and columns included in sample prep process</a:t>
            </a:r>
            <a:endParaRPr/>
          </a:p>
        </p:txBody>
      </p:sp>
      <p:sp>
        <p:nvSpPr>
          <p:cNvPr id="374" name="Google Shape;374;p30"/>
          <p:cNvSpPr txBox="1"/>
          <p:nvPr/>
        </p:nvSpPr>
        <p:spPr>
          <a:xfrm>
            <a:off x="0" y="-5017"/>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Desorbing the Sorbent Pen Extract within 2 cm of the GC Column</a:t>
            </a:r>
            <a:endParaRPr/>
          </a:p>
        </p:txBody>
      </p:sp>
      <p:pic>
        <p:nvPicPr>
          <p:cNvPr id="375" name="Google Shape;375;p30"/>
          <p:cNvPicPr preferRelativeResize="0"/>
          <p:nvPr/>
        </p:nvPicPr>
        <p:blipFill rotWithShape="1">
          <a:blip r:embed="rId3">
            <a:alphaModFix/>
          </a:blip>
          <a:srcRect b="0" l="0" r="0" t="0"/>
          <a:stretch/>
        </p:blipFill>
        <p:spPr>
          <a:xfrm>
            <a:off x="1985097" y="1136157"/>
            <a:ext cx="3880049" cy="4540483"/>
          </a:xfrm>
          <a:prstGeom prst="rect">
            <a:avLst/>
          </a:prstGeom>
          <a:noFill/>
          <a:ln>
            <a:noFill/>
          </a:ln>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1"/>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81" name="Google Shape;381;p31"/>
          <p:cNvPicPr preferRelativeResize="0"/>
          <p:nvPr/>
        </p:nvPicPr>
        <p:blipFill rotWithShape="1">
          <a:blip r:embed="rId3">
            <a:alphaModFix/>
          </a:blip>
          <a:srcRect b="0" l="0" r="0" t="0"/>
          <a:stretch/>
        </p:blipFill>
        <p:spPr>
          <a:xfrm>
            <a:off x="317321" y="1050765"/>
            <a:ext cx="3429612" cy="4988527"/>
          </a:xfrm>
          <a:prstGeom prst="rect">
            <a:avLst/>
          </a:prstGeom>
          <a:noFill/>
          <a:ln>
            <a:noFill/>
          </a:ln>
        </p:spPr>
      </p:pic>
      <p:sp>
        <p:nvSpPr>
          <p:cNvPr id="382" name="Google Shape;382;p31"/>
          <p:cNvSpPr txBox="1"/>
          <p:nvPr/>
        </p:nvSpPr>
        <p:spPr>
          <a:xfrm>
            <a:off x="0" y="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5800A Dual Column Operation </a:t>
            </a:r>
            <a:endParaRPr/>
          </a:p>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Integrating GC into the Sample Preparation Process</a:t>
            </a:r>
            <a:endParaRPr/>
          </a:p>
        </p:txBody>
      </p:sp>
      <p:pic>
        <p:nvPicPr>
          <p:cNvPr id="383" name="Google Shape;383;p31"/>
          <p:cNvPicPr preferRelativeResize="0"/>
          <p:nvPr/>
        </p:nvPicPr>
        <p:blipFill rotWithShape="1">
          <a:blip r:embed="rId4">
            <a:alphaModFix/>
          </a:blip>
          <a:srcRect b="0" l="0" r="0" t="0"/>
          <a:stretch/>
        </p:blipFill>
        <p:spPr>
          <a:xfrm>
            <a:off x="3703107" y="1050765"/>
            <a:ext cx="4499912" cy="5155411"/>
          </a:xfrm>
          <a:prstGeom prst="rect">
            <a:avLst/>
          </a:prstGeom>
          <a:noFill/>
          <a:ln>
            <a:noFill/>
          </a:ln>
        </p:spPr>
      </p:pic>
      <p:pic>
        <p:nvPicPr>
          <p:cNvPr id="384" name="Google Shape;384;p31"/>
          <p:cNvPicPr preferRelativeResize="0"/>
          <p:nvPr/>
        </p:nvPicPr>
        <p:blipFill rotWithShape="1">
          <a:blip r:embed="rId5">
            <a:alphaModFix/>
          </a:blip>
          <a:srcRect b="0" l="0" r="0" t="0"/>
          <a:stretch/>
        </p:blipFill>
        <p:spPr>
          <a:xfrm>
            <a:off x="8486414" y="1251140"/>
            <a:ext cx="3603986" cy="4788152"/>
          </a:xfrm>
          <a:prstGeom prst="rect">
            <a:avLst/>
          </a:prstGeom>
          <a:noFill/>
          <a:ln>
            <a:noFill/>
          </a:ln>
        </p:spPr>
      </p:pic>
      <p:sp>
        <p:nvSpPr>
          <p:cNvPr id="385" name="Google Shape;385;p31"/>
          <p:cNvSpPr/>
          <p:nvPr/>
        </p:nvSpPr>
        <p:spPr>
          <a:xfrm>
            <a:off x="8128828" y="4216231"/>
            <a:ext cx="632482" cy="27332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lang="en-US" sz="1400">
                <a:solidFill>
                  <a:schemeClr val="dk1"/>
                </a:solidFill>
                <a:latin typeface="Calibri"/>
                <a:ea typeface="Calibri"/>
                <a:cs typeface="Calibri"/>
                <a:sym typeface="Calibri"/>
              </a:rPr>
              <a:t>100%</a:t>
            </a:r>
            <a:endParaRPr/>
          </a:p>
        </p:txBody>
      </p:sp>
      <p:sp>
        <p:nvSpPr>
          <p:cNvPr id="386" name="Google Shape;386;p31"/>
          <p:cNvSpPr/>
          <p:nvPr/>
        </p:nvSpPr>
        <p:spPr>
          <a:xfrm>
            <a:off x="8128828" y="2063893"/>
            <a:ext cx="632482" cy="27332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lang="en-US" sz="1400">
                <a:solidFill>
                  <a:schemeClr val="dk1"/>
                </a:solidFill>
                <a:latin typeface="Calibri"/>
                <a:ea typeface="Calibri"/>
                <a:cs typeface="Calibri"/>
                <a:sym typeface="Calibri"/>
              </a:rPr>
              <a:t>100%</a:t>
            </a:r>
            <a:endParaRPr/>
          </a:p>
        </p:txBody>
      </p:sp>
      <p:sp>
        <p:nvSpPr>
          <p:cNvPr id="387" name="Google Shape;387;p31"/>
          <p:cNvSpPr/>
          <p:nvPr/>
        </p:nvSpPr>
        <p:spPr>
          <a:xfrm>
            <a:off x="6206510" y="4489554"/>
            <a:ext cx="742930" cy="27332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1400">
                <a:solidFill>
                  <a:schemeClr val="dk1"/>
                </a:solidFill>
                <a:latin typeface="Calibri"/>
                <a:ea typeface="Calibri"/>
                <a:cs typeface="Calibri"/>
                <a:sym typeface="Calibri"/>
              </a:rPr>
              <a:t>SPLIT 2</a:t>
            </a:r>
            <a:endParaRPr/>
          </a:p>
        </p:txBody>
      </p:sp>
      <p:sp>
        <p:nvSpPr>
          <p:cNvPr id="388" name="Google Shape;388;p31"/>
          <p:cNvSpPr/>
          <p:nvPr/>
        </p:nvSpPr>
        <p:spPr>
          <a:xfrm>
            <a:off x="6240038" y="2772932"/>
            <a:ext cx="742930" cy="27332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1400">
                <a:solidFill>
                  <a:schemeClr val="dk1"/>
                </a:solidFill>
                <a:latin typeface="Calibri"/>
                <a:ea typeface="Calibri"/>
                <a:cs typeface="Calibri"/>
                <a:sym typeface="Calibri"/>
              </a:rPr>
              <a:t>SPLIT 1</a:t>
            </a:r>
            <a:endParaRPr/>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32"/>
          <p:cNvPicPr preferRelativeResize="0"/>
          <p:nvPr/>
        </p:nvPicPr>
        <p:blipFill rotWithShape="1">
          <a:blip r:embed="rId3">
            <a:alphaModFix/>
          </a:blip>
          <a:srcRect b="0" l="0" r="0" t="0"/>
          <a:stretch/>
        </p:blipFill>
        <p:spPr>
          <a:xfrm>
            <a:off x="1819827" y="1105225"/>
            <a:ext cx="8663661" cy="5163055"/>
          </a:xfrm>
          <a:prstGeom prst="rect">
            <a:avLst/>
          </a:prstGeom>
          <a:noFill/>
          <a:ln>
            <a:noFill/>
          </a:ln>
        </p:spPr>
      </p:pic>
      <p:pic>
        <p:nvPicPr>
          <p:cNvPr id="394" name="Google Shape;394;p32"/>
          <p:cNvPicPr preferRelativeResize="0"/>
          <p:nvPr/>
        </p:nvPicPr>
        <p:blipFill rotWithShape="1">
          <a:blip r:embed="rId4">
            <a:alphaModFix/>
          </a:blip>
          <a:srcRect b="0" l="0" r="0" t="0"/>
          <a:stretch/>
        </p:blipFill>
        <p:spPr>
          <a:xfrm>
            <a:off x="8930299" y="1105225"/>
            <a:ext cx="3308908" cy="2725782"/>
          </a:xfrm>
          <a:prstGeom prst="rect">
            <a:avLst/>
          </a:prstGeom>
          <a:noFill/>
          <a:ln>
            <a:noFill/>
          </a:ln>
        </p:spPr>
      </p:pic>
      <p:cxnSp>
        <p:nvCxnSpPr>
          <p:cNvPr id="395" name="Google Shape;395;p32"/>
          <p:cNvCxnSpPr/>
          <p:nvPr/>
        </p:nvCxnSpPr>
        <p:spPr>
          <a:xfrm>
            <a:off x="1866899" y="4640904"/>
            <a:ext cx="2078084" cy="0"/>
          </a:xfrm>
          <a:prstGeom prst="straightConnector1">
            <a:avLst/>
          </a:prstGeom>
          <a:solidFill>
            <a:schemeClr val="accent1"/>
          </a:solidFill>
          <a:ln cap="flat" cmpd="sng" w="19050">
            <a:solidFill>
              <a:srgbClr val="FF0000"/>
            </a:solidFill>
            <a:prstDash val="solid"/>
            <a:round/>
            <a:headEnd len="sm" w="sm" type="none"/>
            <a:tailEnd len="sm" w="sm" type="none"/>
          </a:ln>
        </p:spPr>
      </p:cxnSp>
      <p:cxnSp>
        <p:nvCxnSpPr>
          <p:cNvPr id="396" name="Google Shape;396;p32"/>
          <p:cNvCxnSpPr/>
          <p:nvPr/>
        </p:nvCxnSpPr>
        <p:spPr>
          <a:xfrm>
            <a:off x="3944983" y="2385384"/>
            <a:ext cx="0" cy="2255520"/>
          </a:xfrm>
          <a:prstGeom prst="straightConnector1">
            <a:avLst/>
          </a:prstGeom>
          <a:solidFill>
            <a:schemeClr val="accent1"/>
          </a:solidFill>
          <a:ln cap="flat" cmpd="sng" w="19050">
            <a:solidFill>
              <a:srgbClr val="FF0000"/>
            </a:solidFill>
            <a:prstDash val="solid"/>
            <a:round/>
            <a:headEnd len="sm" w="sm" type="none"/>
            <a:tailEnd len="sm" w="sm" type="none"/>
          </a:ln>
        </p:spPr>
      </p:cxnSp>
      <p:cxnSp>
        <p:nvCxnSpPr>
          <p:cNvPr id="397" name="Google Shape;397;p32"/>
          <p:cNvCxnSpPr/>
          <p:nvPr/>
        </p:nvCxnSpPr>
        <p:spPr>
          <a:xfrm rot="10800000">
            <a:off x="3944983" y="2385384"/>
            <a:ext cx="2917368" cy="0"/>
          </a:xfrm>
          <a:prstGeom prst="straightConnector1">
            <a:avLst/>
          </a:prstGeom>
          <a:solidFill>
            <a:schemeClr val="accent1"/>
          </a:solidFill>
          <a:ln cap="flat" cmpd="sng" w="19050">
            <a:solidFill>
              <a:srgbClr val="FF0000"/>
            </a:solidFill>
            <a:prstDash val="solid"/>
            <a:round/>
            <a:headEnd len="sm" w="sm" type="none"/>
            <a:tailEnd len="sm" w="sm" type="none"/>
          </a:ln>
        </p:spPr>
      </p:cxnSp>
      <p:cxnSp>
        <p:nvCxnSpPr>
          <p:cNvPr id="398" name="Google Shape;398;p32"/>
          <p:cNvCxnSpPr/>
          <p:nvPr/>
        </p:nvCxnSpPr>
        <p:spPr>
          <a:xfrm>
            <a:off x="6862351" y="2385384"/>
            <a:ext cx="0" cy="2717074"/>
          </a:xfrm>
          <a:prstGeom prst="straightConnector1">
            <a:avLst/>
          </a:prstGeom>
          <a:solidFill>
            <a:schemeClr val="accent1"/>
          </a:solidFill>
          <a:ln cap="flat" cmpd="sng" w="19050">
            <a:solidFill>
              <a:srgbClr val="FF0000"/>
            </a:solidFill>
            <a:prstDash val="solid"/>
            <a:round/>
            <a:headEnd len="sm" w="sm" type="none"/>
            <a:tailEnd len="sm" w="sm" type="none"/>
          </a:ln>
        </p:spPr>
      </p:cxnSp>
      <p:sp>
        <p:nvSpPr>
          <p:cNvPr id="399" name="Google Shape;399;p32"/>
          <p:cNvSpPr txBox="1"/>
          <p:nvPr/>
        </p:nvSpPr>
        <p:spPr>
          <a:xfrm>
            <a:off x="0" y="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SPLT/SPLTLESS Desorption and Backflushing of Column 1 </a:t>
            </a:r>
            <a:endParaRPr/>
          </a:p>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After Compounds of Interest Elute</a:t>
            </a:r>
            <a:endParaRP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3"/>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06" name="Google Shape;406;p33"/>
          <p:cNvPicPr preferRelativeResize="0"/>
          <p:nvPr/>
        </p:nvPicPr>
        <p:blipFill rotWithShape="1">
          <a:blip r:embed="rId3">
            <a:alphaModFix/>
          </a:blip>
          <a:srcRect b="0" l="0" r="0" t="0"/>
          <a:stretch/>
        </p:blipFill>
        <p:spPr>
          <a:xfrm>
            <a:off x="0" y="885173"/>
            <a:ext cx="2027425" cy="5194069"/>
          </a:xfrm>
          <a:prstGeom prst="rect">
            <a:avLst/>
          </a:prstGeom>
          <a:noFill/>
          <a:ln>
            <a:noFill/>
          </a:ln>
        </p:spPr>
      </p:pic>
      <p:sp>
        <p:nvSpPr>
          <p:cNvPr id="407" name="Google Shape;407;p33"/>
          <p:cNvSpPr/>
          <p:nvPr/>
        </p:nvSpPr>
        <p:spPr>
          <a:xfrm>
            <a:off x="1495990" y="1128776"/>
            <a:ext cx="5642458" cy="2706141"/>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005F9A"/>
              </a:buClr>
              <a:buSzPts val="3000"/>
              <a:buFont typeface="Calibri"/>
              <a:buChar char="•"/>
            </a:pPr>
            <a:r>
              <a:rPr b="0" lang="en-US" sz="2000">
                <a:solidFill>
                  <a:schemeClr val="dk1"/>
                </a:solidFill>
                <a:latin typeface="Calibri"/>
                <a:ea typeface="Calibri"/>
                <a:cs typeface="Calibri"/>
                <a:sym typeface="Calibri"/>
              </a:rPr>
              <a:t>Same Advantages as HS-SPME such as In-Vial extractions and desorption close to GC Column, plus</a:t>
            </a:r>
            <a:endParaRPr/>
          </a:p>
          <a:p>
            <a:pPr indent="-342900" lvl="1" marL="800100" marR="0" rtl="0" algn="l">
              <a:lnSpc>
                <a:spcPct val="90000"/>
              </a:lnSpc>
              <a:spcBef>
                <a:spcPts val="700"/>
              </a:spcBef>
              <a:spcAft>
                <a:spcPts val="0"/>
              </a:spcAft>
              <a:buClr>
                <a:srgbClr val="005F9A"/>
              </a:buClr>
              <a:buSzPts val="3000"/>
              <a:buFont typeface="Calibri"/>
              <a:buChar char="•"/>
            </a:pPr>
            <a:r>
              <a:rPr b="0" i="0" lang="en-US" sz="2000" u="none" cap="none" strike="noStrike">
                <a:solidFill>
                  <a:schemeClr val="dk1"/>
                </a:solidFill>
                <a:latin typeface="Calibri"/>
                <a:ea typeface="Calibri"/>
                <a:cs typeface="Calibri"/>
                <a:sym typeface="Calibri"/>
              </a:rPr>
              <a:t>Vacuum enhanced </a:t>
            </a:r>
            <a:endParaRPr/>
          </a:p>
          <a:p>
            <a:pPr indent="-342900" lvl="1" marL="800100" marR="0" rtl="0" algn="l">
              <a:lnSpc>
                <a:spcPct val="90000"/>
              </a:lnSpc>
              <a:spcBef>
                <a:spcPts val="700"/>
              </a:spcBef>
              <a:spcAft>
                <a:spcPts val="0"/>
              </a:spcAft>
              <a:buClr>
                <a:srgbClr val="005F9A"/>
              </a:buClr>
              <a:buSzPts val="3000"/>
              <a:buFont typeface="Calibri"/>
              <a:buChar char="•"/>
            </a:pPr>
            <a:r>
              <a:rPr b="0" i="0" lang="en-US" sz="2000" u="none" cap="none" strike="noStrike">
                <a:solidFill>
                  <a:schemeClr val="dk1"/>
                </a:solidFill>
                <a:latin typeface="Calibri"/>
                <a:ea typeface="Calibri"/>
                <a:cs typeface="Calibri"/>
                <a:sym typeface="Calibri"/>
              </a:rPr>
              <a:t>Greater durability</a:t>
            </a:r>
            <a:endParaRPr/>
          </a:p>
          <a:p>
            <a:pPr indent="-342900" lvl="1" marL="800100" marR="0" rtl="0" algn="l">
              <a:lnSpc>
                <a:spcPct val="90000"/>
              </a:lnSpc>
              <a:spcBef>
                <a:spcPts val="700"/>
              </a:spcBef>
              <a:spcAft>
                <a:spcPts val="0"/>
              </a:spcAft>
              <a:buClr>
                <a:srgbClr val="005F9A"/>
              </a:buClr>
              <a:buSzPts val="3000"/>
              <a:buFont typeface="Calibri"/>
              <a:buChar char="•"/>
            </a:pPr>
            <a:r>
              <a:rPr b="0" i="0" lang="en-US" sz="2000" u="none" cap="none" strike="noStrike">
                <a:solidFill>
                  <a:schemeClr val="dk1"/>
                </a:solidFill>
                <a:latin typeface="Calibri"/>
                <a:ea typeface="Calibri"/>
                <a:cs typeface="Calibri"/>
                <a:sym typeface="Calibri"/>
              </a:rPr>
              <a:t>Hundreds of times more Phase</a:t>
            </a:r>
            <a:endParaRPr/>
          </a:p>
          <a:p>
            <a:pPr indent="-342900" lvl="1" marL="800100" marR="0" rtl="0" algn="l">
              <a:lnSpc>
                <a:spcPct val="90000"/>
              </a:lnSpc>
              <a:spcBef>
                <a:spcPts val="700"/>
              </a:spcBef>
              <a:spcAft>
                <a:spcPts val="0"/>
              </a:spcAft>
              <a:buClr>
                <a:srgbClr val="005F9A"/>
              </a:buClr>
              <a:buSzPts val="3000"/>
              <a:buFont typeface="Calibri"/>
              <a:buChar char="•"/>
            </a:pPr>
            <a:r>
              <a:rPr b="0" i="0" lang="en-US" sz="2000" u="none" cap="none" strike="noStrike">
                <a:solidFill>
                  <a:schemeClr val="dk1"/>
                </a:solidFill>
                <a:latin typeface="Calibri"/>
                <a:ea typeface="Calibri"/>
                <a:cs typeface="Calibri"/>
                <a:sym typeface="Calibri"/>
              </a:rPr>
              <a:t>Extracts to equilibrium</a:t>
            </a:r>
            <a:endParaRPr/>
          </a:p>
          <a:p>
            <a:pPr indent="-342900" lvl="2" marL="1257300" marR="0" rtl="0" algn="l">
              <a:lnSpc>
                <a:spcPct val="90000"/>
              </a:lnSpc>
              <a:spcBef>
                <a:spcPts val="700"/>
              </a:spcBef>
              <a:spcAft>
                <a:spcPts val="0"/>
              </a:spcAft>
              <a:buClr>
                <a:srgbClr val="005F9A"/>
              </a:buClr>
              <a:buSzPts val="3000"/>
              <a:buFont typeface="Calibri"/>
              <a:buChar char="•"/>
            </a:pPr>
            <a:r>
              <a:rPr b="0" i="0" lang="en-US" sz="2000" u="none" cap="none" strike="noStrike">
                <a:solidFill>
                  <a:schemeClr val="dk1"/>
                </a:solidFill>
                <a:latin typeface="Calibri"/>
                <a:ea typeface="Calibri"/>
                <a:cs typeface="Calibri"/>
                <a:sym typeface="Calibri"/>
              </a:rPr>
              <a:t>Adds consistency/sensitivity/increased recovery of low concentration compounds</a:t>
            </a:r>
            <a:endParaRPr/>
          </a:p>
          <a:p>
            <a:pPr indent="0" lvl="1" marL="457200" marR="0" rtl="0" algn="l">
              <a:lnSpc>
                <a:spcPct val="90000"/>
              </a:lnSpc>
              <a:spcBef>
                <a:spcPts val="700"/>
              </a:spcBef>
              <a:spcAft>
                <a:spcPts val="0"/>
              </a:spcAft>
              <a:buNone/>
            </a:pPr>
            <a:r>
              <a:t/>
            </a:r>
            <a:endParaRPr b="0" i="0" sz="2000" u="none" cap="none" strike="noStrike">
              <a:solidFill>
                <a:schemeClr val="dk1"/>
              </a:solidFill>
              <a:latin typeface="Calibri"/>
              <a:ea typeface="Calibri"/>
              <a:cs typeface="Calibri"/>
              <a:sym typeface="Calibri"/>
            </a:endParaRPr>
          </a:p>
        </p:txBody>
      </p:sp>
      <p:pic>
        <p:nvPicPr>
          <p:cNvPr id="408" name="Google Shape;408;p33"/>
          <p:cNvPicPr preferRelativeResize="0"/>
          <p:nvPr/>
        </p:nvPicPr>
        <p:blipFill rotWithShape="1">
          <a:blip r:embed="rId4">
            <a:alphaModFix/>
          </a:blip>
          <a:srcRect b="0" l="0" r="0" t="0"/>
          <a:stretch/>
        </p:blipFill>
        <p:spPr>
          <a:xfrm>
            <a:off x="4844933" y="3728397"/>
            <a:ext cx="1770793" cy="2530636"/>
          </a:xfrm>
          <a:prstGeom prst="rect">
            <a:avLst/>
          </a:prstGeom>
          <a:noFill/>
          <a:ln>
            <a:noFill/>
          </a:ln>
        </p:spPr>
      </p:pic>
      <p:pic>
        <p:nvPicPr>
          <p:cNvPr descr="Diagram, schematic&#10;&#10;Description automatically generated" id="409" name="Google Shape;409;p33"/>
          <p:cNvPicPr preferRelativeResize="0"/>
          <p:nvPr/>
        </p:nvPicPr>
        <p:blipFill rotWithShape="1">
          <a:blip r:embed="rId5">
            <a:alphaModFix/>
          </a:blip>
          <a:srcRect b="0" l="0" r="0" t="0"/>
          <a:stretch/>
        </p:blipFill>
        <p:spPr>
          <a:xfrm>
            <a:off x="6433867" y="1743336"/>
            <a:ext cx="5656533" cy="3743293"/>
          </a:xfrm>
          <a:prstGeom prst="rect">
            <a:avLst/>
          </a:prstGeom>
          <a:noFill/>
          <a:ln>
            <a:noFill/>
          </a:ln>
        </p:spPr>
      </p:pic>
      <p:sp>
        <p:nvSpPr>
          <p:cNvPr id="410" name="Google Shape;410;p33"/>
          <p:cNvSpPr txBox="1"/>
          <p:nvPr/>
        </p:nvSpPr>
        <p:spPr>
          <a:xfrm>
            <a:off x="0" y="0"/>
            <a:ext cx="12192000" cy="885173"/>
          </a:xfrm>
          <a:prstGeom prst="rect">
            <a:avLst/>
          </a:prstGeom>
          <a:solidFill>
            <a:srgbClr val="005F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200">
                <a:solidFill>
                  <a:schemeClr val="lt1"/>
                </a:solidFill>
                <a:latin typeface="Gill Sans"/>
                <a:ea typeface="Gill Sans"/>
                <a:cs typeface="Gill Sans"/>
                <a:sym typeface="Gill Sans"/>
              </a:rPr>
              <a:t>VASE – Vacuum Assisted Sorbent Extraction</a:t>
            </a:r>
            <a:endParaRPr/>
          </a:p>
          <a:p>
            <a:pPr indent="0" lvl="0" marL="0" marR="0" rtl="0" algn="ctr">
              <a:lnSpc>
                <a:spcPct val="100000"/>
              </a:lnSpc>
              <a:spcBef>
                <a:spcPts val="0"/>
              </a:spcBef>
              <a:spcAft>
                <a:spcPts val="0"/>
              </a:spcAft>
              <a:buNone/>
            </a:pPr>
            <a:r>
              <a:rPr b="1" i="0" lang="en-US" sz="3200">
                <a:solidFill>
                  <a:schemeClr val="lt1"/>
                </a:solidFill>
                <a:latin typeface="Gill Sans"/>
                <a:ea typeface="Gill Sans"/>
                <a:cs typeface="Gill Sans"/>
                <a:sym typeface="Gill Sans"/>
              </a:rPr>
              <a:t>Performed like SPME but Under Vacuum with more Phase</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4"/>
          <p:cNvSpPr/>
          <p:nvPr/>
        </p:nvSpPr>
        <p:spPr>
          <a:xfrm>
            <a:off x="226423" y="887554"/>
            <a:ext cx="5869576" cy="2704641"/>
          </a:xfrm>
          <a:prstGeom prst="rect">
            <a:avLst/>
          </a:prstGeom>
          <a:solidFill>
            <a:srgbClr val="FF9933"/>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t/>
            </a:r>
            <a:endParaRPr b="1" i="0" sz="2400" u="none" cap="none" strike="noStrike">
              <a:solidFill>
                <a:srgbClr val="FF9933"/>
              </a:solidFill>
              <a:latin typeface="Times New Roman"/>
              <a:ea typeface="Times New Roman"/>
              <a:cs typeface="Times New Roman"/>
              <a:sym typeface="Times New Roman"/>
            </a:endParaRPr>
          </a:p>
        </p:txBody>
      </p:sp>
      <p:sp>
        <p:nvSpPr>
          <p:cNvPr id="416" name="Google Shape;416;p34"/>
          <p:cNvSpPr/>
          <p:nvPr/>
        </p:nvSpPr>
        <p:spPr>
          <a:xfrm>
            <a:off x="226422" y="3592196"/>
            <a:ext cx="5869577" cy="2603722"/>
          </a:xfrm>
          <a:prstGeom prst="rect">
            <a:avLst/>
          </a:prstGeom>
          <a:solidFill>
            <a:srgbClr val="FFCC66"/>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t/>
            </a:r>
            <a:endParaRPr b="1" i="0" sz="2400" u="none" cap="none" strike="noStrike">
              <a:solidFill>
                <a:srgbClr val="FF9933"/>
              </a:solidFill>
              <a:latin typeface="Times New Roman"/>
              <a:ea typeface="Times New Roman"/>
              <a:cs typeface="Times New Roman"/>
              <a:sym typeface="Times New Roman"/>
            </a:endParaRPr>
          </a:p>
        </p:txBody>
      </p:sp>
      <p:sp>
        <p:nvSpPr>
          <p:cNvPr id="417" name="Google Shape;417;p34"/>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8" name="Google Shape;418;p34"/>
          <p:cNvSpPr/>
          <p:nvPr/>
        </p:nvSpPr>
        <p:spPr>
          <a:xfrm>
            <a:off x="6966857" y="1085021"/>
            <a:ext cx="4564809" cy="3040409"/>
          </a:xfrm>
          <a:prstGeom prst="rect">
            <a:avLst/>
          </a:prstGeom>
          <a:noFill/>
          <a:ln>
            <a:noFill/>
          </a:ln>
        </p:spPr>
        <p:txBody>
          <a:bodyPr anchorCtr="0" anchor="t" bIns="45700" lIns="91425" spcFirstLastPara="1" rIns="91425" wrap="square" tIns="45700">
            <a:noAutofit/>
          </a:bodyPr>
          <a:lstStyle/>
          <a:p>
            <a:pPr indent="-342900" lvl="0" marL="342900" marR="0" rtl="0" algn="l">
              <a:lnSpc>
                <a:spcPct val="95833"/>
              </a:lnSpc>
              <a:spcBef>
                <a:spcPts val="0"/>
              </a:spcBef>
              <a:spcAft>
                <a:spcPts val="0"/>
              </a:spcAft>
              <a:buClr>
                <a:srgbClr val="265FB3"/>
              </a:buClr>
              <a:buSzPts val="3600"/>
              <a:buFont typeface="Calibri"/>
              <a:buChar char="•"/>
            </a:pPr>
            <a:r>
              <a:rPr b="0" lang="en-US" sz="2400">
                <a:solidFill>
                  <a:schemeClr val="dk1"/>
                </a:solidFill>
                <a:latin typeface="Calibri"/>
                <a:ea typeface="Calibri"/>
                <a:cs typeface="Calibri"/>
                <a:sym typeface="Calibri"/>
              </a:rPr>
              <a:t>VASE 2.0 introduced in 2025 improves the consistency of VASE by ensuring no water collects on the Pens during extraction</a:t>
            </a:r>
            <a:endParaRPr/>
          </a:p>
          <a:p>
            <a:pPr indent="-342900" lvl="0" marL="342900" marR="0" rtl="0" algn="l">
              <a:lnSpc>
                <a:spcPct val="95833"/>
              </a:lnSpc>
              <a:spcBef>
                <a:spcPts val="1200"/>
              </a:spcBef>
              <a:spcAft>
                <a:spcPts val="0"/>
              </a:spcAft>
              <a:buClr>
                <a:srgbClr val="265FB3"/>
              </a:buClr>
              <a:buSzPts val="3600"/>
              <a:buFont typeface="Calibri"/>
              <a:buChar char="•"/>
            </a:pPr>
            <a:r>
              <a:rPr b="0" lang="en-US" sz="2400">
                <a:solidFill>
                  <a:schemeClr val="dk1"/>
                </a:solidFill>
                <a:latin typeface="Calibri"/>
                <a:ea typeface="Calibri"/>
                <a:cs typeface="Calibri"/>
                <a:sym typeface="Calibri"/>
              </a:rPr>
              <a:t>Extraction rates remain maximized and consistent from Pen to Pen, and batch to batch</a:t>
            </a:r>
            <a:endParaRPr/>
          </a:p>
        </p:txBody>
      </p:sp>
      <p:sp>
        <p:nvSpPr>
          <p:cNvPr descr="​png icon" id="419" name="Google Shape;419;p34"/>
          <p:cNvSpPr/>
          <p:nvPr/>
        </p:nvSpPr>
        <p:spPr>
          <a:xfrm>
            <a:off x="0" y="687891"/>
            <a:ext cx="152400" cy="152400"/>
          </a:xfrm>
          <a:prstGeom prst="rect">
            <a:avLst/>
          </a:prstGeom>
          <a:noFill/>
          <a:ln>
            <a:noFill/>
          </a:ln>
        </p:spPr>
      </p:sp>
      <p:sp>
        <p:nvSpPr>
          <p:cNvPr id="420" name="Google Shape;420;p34"/>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421" name="Google Shape;421;p34"/>
          <p:cNvSpPr/>
          <p:nvPr/>
        </p:nvSpPr>
        <p:spPr>
          <a:xfrm>
            <a:off x="0" y="5362575"/>
            <a:ext cx="12192000" cy="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descr="​png icon" id="422" name="Google Shape;422;p34"/>
          <p:cNvSpPr/>
          <p:nvPr/>
        </p:nvSpPr>
        <p:spPr>
          <a:xfrm>
            <a:off x="1959428" y="782025"/>
            <a:ext cx="152400" cy="152400"/>
          </a:xfrm>
          <a:prstGeom prst="rect">
            <a:avLst/>
          </a:prstGeom>
          <a:noFill/>
          <a:ln>
            <a:noFill/>
          </a:ln>
        </p:spPr>
      </p:sp>
      <p:sp>
        <p:nvSpPr>
          <p:cNvPr id="423" name="Google Shape;423;p34"/>
          <p:cNvSpPr/>
          <p:nvPr/>
        </p:nvSpPr>
        <p:spPr>
          <a:xfrm>
            <a:off x="2111828" y="83132"/>
            <a:ext cx="121920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424" name="Google Shape;424;p34"/>
          <p:cNvSpPr/>
          <p:nvPr/>
        </p:nvSpPr>
        <p:spPr>
          <a:xfrm>
            <a:off x="1959428" y="7237884"/>
            <a:ext cx="12192000" cy="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pic>
        <p:nvPicPr>
          <p:cNvPr id="425" name="Google Shape;425;p34"/>
          <p:cNvPicPr preferRelativeResize="0"/>
          <p:nvPr/>
        </p:nvPicPr>
        <p:blipFill rotWithShape="1">
          <a:blip r:embed="rId3">
            <a:alphaModFix/>
          </a:blip>
          <a:srcRect b="0" l="0" r="0" t="0"/>
          <a:stretch/>
        </p:blipFill>
        <p:spPr>
          <a:xfrm>
            <a:off x="-870858" y="917250"/>
            <a:ext cx="5286103" cy="5286103"/>
          </a:xfrm>
          <a:prstGeom prst="rect">
            <a:avLst/>
          </a:prstGeom>
          <a:noFill/>
          <a:ln>
            <a:noFill/>
          </a:ln>
        </p:spPr>
      </p:pic>
      <p:pic>
        <p:nvPicPr>
          <p:cNvPr id="426" name="Google Shape;426;p34"/>
          <p:cNvPicPr preferRelativeResize="0"/>
          <p:nvPr/>
        </p:nvPicPr>
        <p:blipFill rotWithShape="1">
          <a:blip r:embed="rId4">
            <a:alphaModFix/>
          </a:blip>
          <a:srcRect b="0" l="0" r="0" t="0"/>
          <a:stretch/>
        </p:blipFill>
        <p:spPr>
          <a:xfrm>
            <a:off x="555175" y="898557"/>
            <a:ext cx="5376020" cy="5376020"/>
          </a:xfrm>
          <a:prstGeom prst="rect">
            <a:avLst/>
          </a:prstGeom>
          <a:noFill/>
          <a:ln>
            <a:noFill/>
          </a:ln>
        </p:spPr>
      </p:pic>
      <p:sp>
        <p:nvSpPr>
          <p:cNvPr id="427" name="Google Shape;427;p34"/>
          <p:cNvSpPr/>
          <p:nvPr/>
        </p:nvSpPr>
        <p:spPr>
          <a:xfrm>
            <a:off x="3849187" y="3770136"/>
            <a:ext cx="1881054" cy="86709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2000">
                <a:solidFill>
                  <a:schemeClr val="dk1"/>
                </a:solidFill>
                <a:latin typeface="Calibri"/>
                <a:ea typeface="Calibri"/>
                <a:cs typeface="Calibri"/>
                <a:sym typeface="Calibri"/>
              </a:rPr>
              <a:t>Sample Temp </a:t>
            </a:r>
            <a:r>
              <a:rPr b="0" lang="en-US" sz="2000">
                <a:solidFill>
                  <a:schemeClr val="dk1"/>
                </a:solidFill>
                <a:latin typeface="Calibri"/>
                <a:ea typeface="Calibri"/>
                <a:cs typeface="Calibri"/>
                <a:sym typeface="Calibri"/>
              </a:rPr>
              <a:t>30 – 70 degC</a:t>
            </a:r>
            <a:endParaRPr b="0" sz="2000">
              <a:solidFill>
                <a:schemeClr val="dk1"/>
              </a:solidFill>
              <a:latin typeface="Calibri"/>
              <a:ea typeface="Calibri"/>
              <a:cs typeface="Calibri"/>
              <a:sym typeface="Calibri"/>
            </a:endParaRPr>
          </a:p>
        </p:txBody>
      </p:sp>
      <p:sp>
        <p:nvSpPr>
          <p:cNvPr id="428" name="Google Shape;428;p34"/>
          <p:cNvSpPr/>
          <p:nvPr/>
        </p:nvSpPr>
        <p:spPr>
          <a:xfrm>
            <a:off x="3803469" y="1531844"/>
            <a:ext cx="2201749" cy="86709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2000">
                <a:solidFill>
                  <a:schemeClr val="dk1"/>
                </a:solidFill>
                <a:latin typeface="Calibri"/>
                <a:ea typeface="Calibri"/>
                <a:cs typeface="Calibri"/>
                <a:sym typeface="Calibri"/>
              </a:rPr>
              <a:t>Sorbent Pen Temp: </a:t>
            </a:r>
            <a:r>
              <a:rPr b="0" lang="en-US" sz="2000">
                <a:solidFill>
                  <a:schemeClr val="dk1"/>
                </a:solidFill>
                <a:latin typeface="Calibri"/>
                <a:ea typeface="Calibri"/>
                <a:cs typeface="Calibri"/>
                <a:sym typeface="Calibri"/>
              </a:rPr>
              <a:t>Sample Temp + 10C</a:t>
            </a:r>
            <a:endParaRPr/>
          </a:p>
        </p:txBody>
      </p:sp>
      <p:sp>
        <p:nvSpPr>
          <p:cNvPr id="429" name="Google Shape;429;p34"/>
          <p:cNvSpPr txBox="1"/>
          <p:nvPr/>
        </p:nvSpPr>
        <p:spPr>
          <a:xfrm>
            <a:off x="0" y="-10715"/>
            <a:ext cx="12192000" cy="858978"/>
          </a:xfrm>
          <a:prstGeom prst="rect">
            <a:avLst/>
          </a:prstGeom>
          <a:solidFill>
            <a:srgbClr val="005F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a:solidFill>
                  <a:schemeClr val="lt1"/>
                </a:solidFill>
                <a:latin typeface="Arial"/>
                <a:ea typeface="Arial"/>
                <a:cs typeface="Arial"/>
                <a:sym typeface="Arial"/>
              </a:rPr>
              <a:t>VASE 2.0 (2025) – Keeping the Sorbent Warmer than the Sample</a:t>
            </a:r>
            <a:endParaRPr/>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5"/>
          <p:cNvSpPr txBox="1"/>
          <p:nvPr/>
        </p:nvSpPr>
        <p:spPr>
          <a:xfrm>
            <a:off x="1711452" y="1143000"/>
            <a:ext cx="9067800" cy="400110"/>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1" i="0" lang="en-US" sz="2000" u="none" cap="none" strike="noStrike">
                <a:solidFill>
                  <a:schemeClr val="dk1"/>
                </a:solidFill>
                <a:latin typeface="Gill Sans"/>
                <a:ea typeface="Gill Sans"/>
                <a:cs typeface="Gill Sans"/>
                <a:sym typeface="Gill Sans"/>
              </a:rPr>
              <a:t>VASE: Volatile Fatty Acids (VFAs) in Water – Clinical Biomarker of Interest </a:t>
            </a:r>
            <a:endParaRPr/>
          </a:p>
        </p:txBody>
      </p:sp>
      <p:pic>
        <p:nvPicPr>
          <p:cNvPr id="435" name="Google Shape;435;p35"/>
          <p:cNvPicPr preferRelativeResize="0"/>
          <p:nvPr/>
        </p:nvPicPr>
        <p:blipFill rotWithShape="1">
          <a:blip r:embed="rId3">
            <a:alphaModFix/>
          </a:blip>
          <a:srcRect b="0" l="0" r="0" t="0"/>
          <a:stretch/>
        </p:blipFill>
        <p:spPr>
          <a:xfrm>
            <a:off x="3060192" y="1543110"/>
            <a:ext cx="6071616" cy="4546864"/>
          </a:xfrm>
          <a:prstGeom prst="rect">
            <a:avLst/>
          </a:prstGeom>
          <a:noFill/>
          <a:ln>
            <a:noFill/>
          </a:ln>
        </p:spPr>
      </p:pic>
      <p:pic>
        <p:nvPicPr>
          <p:cNvPr descr="Image result for heptanoic acid structure" id="436" name="Google Shape;436;p35"/>
          <p:cNvPicPr preferRelativeResize="0"/>
          <p:nvPr/>
        </p:nvPicPr>
        <p:blipFill rotWithShape="1">
          <a:blip r:embed="rId4">
            <a:alphaModFix/>
          </a:blip>
          <a:srcRect b="35077" l="0" r="0" t="27886"/>
          <a:stretch/>
        </p:blipFill>
        <p:spPr>
          <a:xfrm>
            <a:off x="4599823" y="2425419"/>
            <a:ext cx="1371600" cy="381000"/>
          </a:xfrm>
          <a:prstGeom prst="rect">
            <a:avLst/>
          </a:prstGeom>
          <a:noFill/>
          <a:ln>
            <a:noFill/>
          </a:ln>
        </p:spPr>
      </p:pic>
      <p:sp>
        <p:nvSpPr>
          <p:cNvPr id="437" name="Google Shape;437;p35"/>
          <p:cNvSpPr txBox="1"/>
          <p:nvPr/>
        </p:nvSpPr>
        <p:spPr>
          <a:xfrm>
            <a:off x="0" y="0"/>
            <a:ext cx="12192000" cy="1143000"/>
          </a:xfrm>
          <a:prstGeom prst="rect">
            <a:avLst/>
          </a:prstGeom>
          <a:solidFill>
            <a:srgbClr val="005F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200">
                <a:solidFill>
                  <a:schemeClr val="lt1"/>
                </a:solidFill>
                <a:latin typeface="Arial"/>
                <a:ea typeface="Arial"/>
                <a:cs typeface="Arial"/>
                <a:sym typeface="Arial"/>
              </a:rPr>
              <a:t>VASE: </a:t>
            </a:r>
            <a:br>
              <a:rPr b="1" i="0" lang="en-US" sz="3200">
                <a:solidFill>
                  <a:schemeClr val="lt1"/>
                </a:solidFill>
                <a:latin typeface="Arial"/>
                <a:ea typeface="Arial"/>
                <a:cs typeface="Arial"/>
                <a:sym typeface="Arial"/>
              </a:rPr>
            </a:br>
            <a:r>
              <a:rPr b="1" i="0" lang="en-US" sz="2800">
                <a:solidFill>
                  <a:schemeClr val="lt1"/>
                </a:solidFill>
                <a:latin typeface="Arial"/>
                <a:ea typeface="Arial"/>
                <a:cs typeface="Arial"/>
                <a:sym typeface="Arial"/>
              </a:rPr>
              <a:t>Volatile Fatty Acids in Water, 4 Hr Extraction, 50</a:t>
            </a:r>
            <a:r>
              <a:rPr b="1" baseline="30000" i="0" lang="en-US" sz="2800">
                <a:solidFill>
                  <a:schemeClr val="lt1"/>
                </a:solidFill>
                <a:latin typeface="Arial"/>
                <a:ea typeface="Arial"/>
                <a:cs typeface="Arial"/>
                <a:sym typeface="Arial"/>
              </a:rPr>
              <a:t>o</a:t>
            </a:r>
            <a:r>
              <a:rPr b="1" i="0" lang="en-US" sz="2800">
                <a:solidFill>
                  <a:schemeClr val="lt1"/>
                </a:solidFill>
                <a:latin typeface="Arial"/>
                <a:ea typeface="Arial"/>
                <a:cs typeface="Arial"/>
                <a:sym typeface="Arial"/>
              </a:rPr>
              <a:t>C, HSP-TNX</a:t>
            </a:r>
            <a:endParaRPr/>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6"/>
          <p:cNvSpPr/>
          <p:nvPr/>
        </p:nvSpPr>
        <p:spPr>
          <a:xfrm>
            <a:off x="1910469" y="4340758"/>
            <a:ext cx="6301562" cy="1010963"/>
          </a:xfrm>
          <a:prstGeom prst="roundRect">
            <a:avLst>
              <a:gd fmla="val 16667" name="adj"/>
            </a:avLst>
          </a:prstGeom>
          <a:solidFill>
            <a:srgbClr val="F2F2F2"/>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t/>
            </a:r>
            <a:endParaRPr b="1" i="0" sz="2400" u="none" cap="none" strike="noStrike">
              <a:solidFill>
                <a:srgbClr val="D8D8D8"/>
              </a:solidFill>
              <a:latin typeface="Times New Roman"/>
              <a:ea typeface="Times New Roman"/>
              <a:cs typeface="Times New Roman"/>
              <a:sym typeface="Times New Roman"/>
            </a:endParaRPr>
          </a:p>
        </p:txBody>
      </p:sp>
      <p:sp>
        <p:nvSpPr>
          <p:cNvPr id="443" name="Google Shape;443;p36"/>
          <p:cNvSpPr txBox="1"/>
          <p:nvPr>
            <p:ph type="title"/>
          </p:nvPr>
        </p:nvSpPr>
        <p:spPr>
          <a:xfrm>
            <a:off x="0" y="0"/>
            <a:ext cx="12192000" cy="1143000"/>
          </a:xfrm>
          <a:prstGeom prst="rect">
            <a:avLst/>
          </a:prstGeom>
          <a:solidFill>
            <a:srgbClr val="005F9A"/>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Odorants in Water - Olfactory Detection Limits at ng/L Levels</a:t>
            </a:r>
            <a:endParaRPr/>
          </a:p>
        </p:txBody>
      </p:sp>
      <p:graphicFrame>
        <p:nvGraphicFramePr>
          <p:cNvPr id="444" name="Google Shape;444;p36"/>
          <p:cNvGraphicFramePr/>
          <p:nvPr/>
        </p:nvGraphicFramePr>
        <p:xfrm>
          <a:off x="305150" y="1223573"/>
          <a:ext cx="3000000" cy="3000000"/>
        </p:xfrm>
        <a:graphic>
          <a:graphicData uri="http://schemas.openxmlformats.org/drawingml/2006/table">
            <a:tbl>
              <a:tblPr>
                <a:noFill/>
                <a:tableStyleId>{261D28FB-C7A9-4B58-9158-5FD1AC068614}</a:tableStyleId>
              </a:tblPr>
              <a:tblGrid>
                <a:gridCol w="4300475"/>
                <a:gridCol w="2505400"/>
                <a:gridCol w="4904650"/>
              </a:tblGrid>
              <a:tr h="411750">
                <a:tc>
                  <a:txBody>
                    <a:bodyPr/>
                    <a:lstStyle/>
                    <a:p>
                      <a:pPr indent="0" lvl="0" marL="0" marR="0" rtl="0" algn="l">
                        <a:spcBef>
                          <a:spcPts val="0"/>
                        </a:spcBef>
                        <a:spcAft>
                          <a:spcPts val="0"/>
                        </a:spcAft>
                        <a:buClr>
                          <a:schemeClr val="dk1"/>
                        </a:buClr>
                        <a:buSzPts val="1800"/>
                        <a:buFont typeface="Arial"/>
                        <a:buNone/>
                      </a:pPr>
                      <a:r>
                        <a:rPr b="1" lang="en-US" sz="1800" u="none" cap="none" strike="noStrike">
                          <a:latin typeface="Arial"/>
                          <a:ea typeface="Arial"/>
                          <a:cs typeface="Arial"/>
                          <a:sym typeface="Arial"/>
                        </a:rPr>
                        <a:t>Compound</a:t>
                      </a:r>
                      <a:endParaRPr sz="1800" u="none" cap="none" strike="noStrike">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b="1" lang="en-US" sz="1800" u="none" cap="none" strike="noStrike">
                          <a:latin typeface="Arial"/>
                          <a:ea typeface="Arial"/>
                          <a:cs typeface="Arial"/>
                          <a:sym typeface="Arial"/>
                        </a:rPr>
                        <a:t>Odor Description</a:t>
                      </a:r>
                      <a:endParaRPr sz="1800" u="none" cap="none" strike="noStrike">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b="1" lang="en-US" sz="1800" u="none" cap="none" strike="noStrike">
                          <a:latin typeface="Arial"/>
                          <a:ea typeface="Arial"/>
                          <a:cs typeface="Arial"/>
                          <a:sym typeface="Arial"/>
                        </a:rPr>
                        <a:t>Typical Human Odor Threshold*</a:t>
                      </a:r>
                      <a:endParaRPr sz="1800" u="none" cap="none" strike="noStrike">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1750">
                <a:tc>
                  <a:txBody>
                    <a:bodyPr/>
                    <a:lstStyle/>
                    <a:p>
                      <a:pPr indent="0" lvl="0" marL="0" marR="0" rtl="0" algn="l">
                        <a:spcBef>
                          <a:spcPts val="0"/>
                        </a:spcBef>
                        <a:spcAft>
                          <a:spcPts val="0"/>
                        </a:spcAft>
                        <a:buClr>
                          <a:schemeClr val="dk1"/>
                        </a:buClr>
                        <a:buSzPts val="1800"/>
                        <a:buFont typeface="Arial"/>
                        <a:buNone/>
                      </a:pPr>
                      <a:r>
                        <a:rPr b="0" lang="en-US" sz="1800" u="none" cap="none" strike="noStrike">
                          <a:latin typeface="Arial"/>
                          <a:ea typeface="Arial"/>
                          <a:cs typeface="Arial"/>
                          <a:sym typeface="Arial"/>
                        </a:rPr>
                        <a:t>2-Methylisoborneol (2-MIB)</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Musty, earthy</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~2–15 ng/L</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1750">
                <a:tc>
                  <a:txBody>
                    <a:bodyPr/>
                    <a:lstStyle/>
                    <a:p>
                      <a:pPr indent="0" lvl="0" marL="0" marR="0" rtl="0" algn="l">
                        <a:spcBef>
                          <a:spcPts val="0"/>
                        </a:spcBef>
                        <a:spcAft>
                          <a:spcPts val="0"/>
                        </a:spcAft>
                        <a:buClr>
                          <a:schemeClr val="dk1"/>
                        </a:buClr>
                        <a:buSzPts val="1800"/>
                        <a:buFont typeface="Arial"/>
                        <a:buNone/>
                      </a:pPr>
                      <a:r>
                        <a:rPr b="0" lang="en-US" sz="1800" u="none" cap="none" strike="noStrike">
                          <a:latin typeface="Arial"/>
                          <a:ea typeface="Arial"/>
                          <a:cs typeface="Arial"/>
                          <a:sym typeface="Arial"/>
                        </a:rPr>
                        <a:t>Geosmin</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Earthy</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~4 ng/L</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1750">
                <a:tc>
                  <a:txBody>
                    <a:bodyPr/>
                    <a:lstStyle/>
                    <a:p>
                      <a:pPr indent="0" lvl="0" marL="0" marR="0" rtl="0" algn="l">
                        <a:spcBef>
                          <a:spcPts val="0"/>
                        </a:spcBef>
                        <a:spcAft>
                          <a:spcPts val="0"/>
                        </a:spcAft>
                        <a:buClr>
                          <a:schemeClr val="dk1"/>
                        </a:buClr>
                        <a:buSzPts val="1800"/>
                        <a:buFont typeface="Arial"/>
                        <a:buNone/>
                      </a:pPr>
                      <a:r>
                        <a:rPr b="0" lang="en-US" sz="1800" u="none" cap="none" strike="noStrike">
                          <a:latin typeface="Arial"/>
                          <a:ea typeface="Arial"/>
                          <a:cs typeface="Arial"/>
                          <a:sym typeface="Arial"/>
                        </a:rPr>
                        <a:t>2-Isopropyl-3-methoxypyrazine (IPMP)</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Earthy/green pepper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~1–2 ng/L</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1750">
                <a:tc>
                  <a:txBody>
                    <a:bodyPr/>
                    <a:lstStyle/>
                    <a:p>
                      <a:pPr indent="0" lvl="0" marL="0" marR="0" rtl="0" algn="l">
                        <a:spcBef>
                          <a:spcPts val="0"/>
                        </a:spcBef>
                        <a:spcAft>
                          <a:spcPts val="0"/>
                        </a:spcAft>
                        <a:buClr>
                          <a:schemeClr val="dk1"/>
                        </a:buClr>
                        <a:buSzPts val="1800"/>
                        <a:buFont typeface="Arial"/>
                        <a:buNone/>
                      </a:pPr>
                      <a:r>
                        <a:rPr b="0" lang="en-US" sz="1800" u="none" cap="none" strike="noStrike">
                          <a:latin typeface="Arial"/>
                          <a:ea typeface="Arial"/>
                          <a:cs typeface="Arial"/>
                          <a:sym typeface="Arial"/>
                        </a:rPr>
                        <a:t>2-Isobutyl-3-methoxypyrazine (IBMP)</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Earthy/green pepper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~1–2 ng/L</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1750">
                <a:tc>
                  <a:txBody>
                    <a:bodyPr/>
                    <a:lstStyle/>
                    <a:p>
                      <a:pPr indent="0" lvl="0" marL="0" marR="0" rtl="0" algn="l">
                        <a:spcBef>
                          <a:spcPts val="0"/>
                        </a:spcBef>
                        <a:spcAft>
                          <a:spcPts val="0"/>
                        </a:spcAft>
                        <a:buClr>
                          <a:schemeClr val="dk1"/>
                        </a:buClr>
                        <a:buSzPts val="1800"/>
                        <a:buFont typeface="Arial"/>
                        <a:buNone/>
                      </a:pPr>
                      <a:r>
                        <a:rPr b="0" lang="en-US" sz="1800" u="none" cap="none" strike="noStrike">
                          <a:latin typeface="Arial"/>
                          <a:ea typeface="Arial"/>
                          <a:cs typeface="Arial"/>
                          <a:sym typeface="Arial"/>
                        </a:rPr>
                        <a:t>2,4,6-Trichloroanisole (2,4,6-TCA)</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Musty/moldy</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~0.1–2 ng/L</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720550">
                <a:tc>
                  <a:txBody>
                    <a:bodyPr/>
                    <a:lstStyle/>
                    <a:p>
                      <a:pPr indent="0" lvl="0" marL="0" marR="0" rtl="0" algn="l">
                        <a:spcBef>
                          <a:spcPts val="0"/>
                        </a:spcBef>
                        <a:spcAft>
                          <a:spcPts val="0"/>
                        </a:spcAft>
                        <a:buClr>
                          <a:schemeClr val="dk1"/>
                        </a:buClr>
                        <a:buSzPts val="1800"/>
                        <a:buFont typeface="Arial"/>
                        <a:buNone/>
                      </a:pPr>
                      <a:r>
                        <a:rPr b="0" lang="en-US" sz="1800" u="none" cap="none" strike="noStrike">
                          <a:latin typeface="Arial"/>
                          <a:ea typeface="Arial"/>
                          <a:cs typeface="Arial"/>
                          <a:sym typeface="Arial"/>
                        </a:rPr>
                        <a:t>2,4,6-Tribromoanisole (2,4,6-TBA)</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Musty, moldy (corky)</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latin typeface="Arial"/>
                          <a:ea typeface="Arial"/>
                          <a:cs typeface="Arial"/>
                          <a:sym typeface="Arial"/>
                        </a:rPr>
                        <a:t>~0.1–10 ng/L with some reports at very low values (~0.08–0.3 ng/L)</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45" name="Google Shape;445;p36"/>
          <p:cNvSpPr txBox="1"/>
          <p:nvPr/>
        </p:nvSpPr>
        <p:spPr>
          <a:xfrm>
            <a:off x="250722" y="5425310"/>
            <a:ext cx="11819358"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Arial"/>
                <a:ea typeface="Arial"/>
                <a:cs typeface="Arial"/>
                <a:sym typeface="Arial"/>
              </a:rPr>
              <a:t>*Odor threshold concentrations vary by study and method, and individual human sensitivity can differ—but the ranges below are representative from several scientific peer-reviewed journals, including:</a:t>
            </a:r>
            <a:endParaRPr/>
          </a:p>
          <a:p>
            <a:pPr indent="0" lvl="0" marL="0" marR="0" rtl="0" algn="l">
              <a:spcBef>
                <a:spcPts val="0"/>
              </a:spcBef>
              <a:spcAft>
                <a:spcPts val="0"/>
              </a:spcAft>
              <a:buNone/>
            </a:pPr>
            <a:r>
              <a:rPr b="1" lang="en-US" sz="1000">
                <a:solidFill>
                  <a:schemeClr val="dk1"/>
                </a:solidFill>
                <a:latin typeface="Arial"/>
                <a:ea typeface="Arial"/>
                <a:cs typeface="Arial"/>
                <a:sym typeface="Arial"/>
              </a:rPr>
              <a:t>Sesha Pochiraju S, Hoppe-Jones C, Adams C, Weinrich L. Development and optimization of analytical methods for the detection of 18 taste and odor compounds in drinking water utilities. Water Res X. 2021 Mar 24;11:100099. doi: 10.1016/j.wroa.2021.100099. PMID: 33889833; PMCID: PMC8050797.</a:t>
            </a:r>
            <a:endParaRPr/>
          </a:p>
        </p:txBody>
      </p:sp>
      <p:sp>
        <p:nvSpPr>
          <p:cNvPr id="446" name="Google Shape;446;p36"/>
          <p:cNvSpPr/>
          <p:nvPr/>
        </p:nvSpPr>
        <p:spPr>
          <a:xfrm>
            <a:off x="2246003" y="4340758"/>
            <a:ext cx="5912714" cy="1010963"/>
          </a:xfrm>
          <a:prstGeom prst="rect">
            <a:avLst/>
          </a:prstGeom>
          <a:noFill/>
          <a:ln>
            <a:noFill/>
          </a:ln>
        </p:spPr>
        <p:txBody>
          <a:bodyPr anchorCtr="0" anchor="t" bIns="45700" lIns="91425" spcFirstLastPara="1" rIns="91425" wrap="square" tIns="45700">
            <a:noAutofit/>
          </a:bodyPr>
          <a:lstStyle/>
          <a:p>
            <a:pPr indent="0" lvl="0" marL="0" marR="0" rtl="0" algn="l">
              <a:lnSpc>
                <a:spcPct val="95833"/>
              </a:lnSpc>
              <a:spcBef>
                <a:spcPts val="0"/>
              </a:spcBef>
              <a:spcAft>
                <a:spcPts val="0"/>
              </a:spcAft>
              <a:buNone/>
            </a:pPr>
            <a:r>
              <a:rPr b="0" lang="en-US" sz="2400">
                <a:solidFill>
                  <a:schemeClr val="dk1"/>
                </a:solidFill>
                <a:latin typeface="Calibri"/>
                <a:ea typeface="Calibri"/>
                <a:cs typeface="Calibri"/>
                <a:sym typeface="Calibri"/>
              </a:rPr>
              <a:t>Detection of Trihaloanisols to 0.1ng/L can be important to account for odor synergy when mixed Chloro/Bromo THAs are present</a:t>
            </a:r>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0"/>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7" name="Google Shape;67;p10"/>
          <p:cNvPicPr preferRelativeResize="0"/>
          <p:nvPr/>
        </p:nvPicPr>
        <p:blipFill rotWithShape="1">
          <a:blip r:embed="rId3">
            <a:alphaModFix/>
          </a:blip>
          <a:srcRect b="0" l="0" r="0" t="0"/>
          <a:stretch/>
        </p:blipFill>
        <p:spPr>
          <a:xfrm>
            <a:off x="1558915" y="2193820"/>
            <a:ext cx="1066800" cy="1806310"/>
          </a:xfrm>
          <a:prstGeom prst="rect">
            <a:avLst/>
          </a:prstGeom>
          <a:noFill/>
          <a:ln>
            <a:noFill/>
          </a:ln>
        </p:spPr>
      </p:pic>
      <p:pic>
        <p:nvPicPr>
          <p:cNvPr id="68" name="Google Shape;68;p10"/>
          <p:cNvPicPr preferRelativeResize="0"/>
          <p:nvPr/>
        </p:nvPicPr>
        <p:blipFill rotWithShape="1">
          <a:blip r:embed="rId4">
            <a:alphaModFix/>
          </a:blip>
          <a:srcRect b="0" l="0" r="0" t="0"/>
          <a:stretch/>
        </p:blipFill>
        <p:spPr>
          <a:xfrm>
            <a:off x="4279779" y="2206462"/>
            <a:ext cx="3307520" cy="2758093"/>
          </a:xfrm>
          <a:prstGeom prst="rect">
            <a:avLst/>
          </a:prstGeom>
          <a:noFill/>
          <a:ln>
            <a:noFill/>
          </a:ln>
        </p:spPr>
      </p:pic>
      <p:pic>
        <p:nvPicPr>
          <p:cNvPr id="69" name="Google Shape;69;p10"/>
          <p:cNvPicPr preferRelativeResize="0"/>
          <p:nvPr/>
        </p:nvPicPr>
        <p:blipFill rotWithShape="1">
          <a:blip r:embed="rId5">
            <a:alphaModFix/>
          </a:blip>
          <a:srcRect b="0" l="0" r="0" t="0"/>
          <a:stretch/>
        </p:blipFill>
        <p:spPr>
          <a:xfrm>
            <a:off x="3931917" y="5023333"/>
            <a:ext cx="5038725" cy="1260993"/>
          </a:xfrm>
          <a:prstGeom prst="rect">
            <a:avLst/>
          </a:prstGeom>
          <a:noFill/>
          <a:ln>
            <a:noFill/>
          </a:ln>
        </p:spPr>
      </p:pic>
      <p:pic>
        <p:nvPicPr>
          <p:cNvPr id="70" name="Google Shape;70;p10"/>
          <p:cNvPicPr preferRelativeResize="0"/>
          <p:nvPr/>
        </p:nvPicPr>
        <p:blipFill rotWithShape="1">
          <a:blip r:embed="rId6">
            <a:alphaModFix/>
          </a:blip>
          <a:srcRect b="0" l="0" r="0" t="0"/>
          <a:stretch/>
        </p:blipFill>
        <p:spPr>
          <a:xfrm>
            <a:off x="3569342" y="954729"/>
            <a:ext cx="1433637" cy="2155862"/>
          </a:xfrm>
          <a:prstGeom prst="rect">
            <a:avLst/>
          </a:prstGeom>
          <a:noFill/>
          <a:ln>
            <a:noFill/>
          </a:ln>
        </p:spPr>
      </p:pic>
      <p:pic>
        <p:nvPicPr>
          <p:cNvPr id="71" name="Google Shape;71;p10"/>
          <p:cNvPicPr preferRelativeResize="0"/>
          <p:nvPr/>
        </p:nvPicPr>
        <p:blipFill rotWithShape="1">
          <a:blip r:embed="rId7">
            <a:alphaModFix/>
          </a:blip>
          <a:srcRect b="0" l="0" r="0" t="0"/>
          <a:stretch/>
        </p:blipFill>
        <p:spPr>
          <a:xfrm>
            <a:off x="7589730" y="996364"/>
            <a:ext cx="1335373" cy="928591"/>
          </a:xfrm>
          <a:prstGeom prst="rect">
            <a:avLst/>
          </a:prstGeom>
          <a:noFill/>
          <a:ln>
            <a:noFill/>
          </a:ln>
        </p:spPr>
      </p:pic>
      <p:pic>
        <p:nvPicPr>
          <p:cNvPr id="72" name="Google Shape;72;p10"/>
          <p:cNvPicPr preferRelativeResize="0"/>
          <p:nvPr/>
        </p:nvPicPr>
        <p:blipFill rotWithShape="1">
          <a:blip r:embed="rId8">
            <a:alphaModFix/>
          </a:blip>
          <a:srcRect b="0" l="0" r="0" t="0"/>
          <a:stretch/>
        </p:blipFill>
        <p:spPr>
          <a:xfrm>
            <a:off x="57275" y="835542"/>
            <a:ext cx="1518619" cy="2300090"/>
          </a:xfrm>
          <a:prstGeom prst="rect">
            <a:avLst/>
          </a:prstGeom>
          <a:noFill/>
          <a:ln>
            <a:noFill/>
          </a:ln>
        </p:spPr>
      </p:pic>
      <p:pic>
        <p:nvPicPr>
          <p:cNvPr descr="Screen Shot 2014-05-20 at 1.21.48 PM.png" id="73" name="Google Shape;73;p10"/>
          <p:cNvPicPr preferRelativeResize="0"/>
          <p:nvPr/>
        </p:nvPicPr>
        <p:blipFill rotWithShape="1">
          <a:blip r:embed="rId9">
            <a:alphaModFix/>
          </a:blip>
          <a:srcRect b="0" l="0" r="0" t="0"/>
          <a:stretch/>
        </p:blipFill>
        <p:spPr>
          <a:xfrm>
            <a:off x="6791708" y="1976261"/>
            <a:ext cx="1239521" cy="964943"/>
          </a:xfrm>
          <a:prstGeom prst="rect">
            <a:avLst/>
          </a:prstGeom>
          <a:noFill/>
          <a:ln>
            <a:noFill/>
          </a:ln>
        </p:spPr>
      </p:pic>
      <p:pic>
        <p:nvPicPr>
          <p:cNvPr id="74" name="Google Shape;74;p10"/>
          <p:cNvPicPr preferRelativeResize="0"/>
          <p:nvPr/>
        </p:nvPicPr>
        <p:blipFill rotWithShape="1">
          <a:blip r:embed="rId10">
            <a:alphaModFix/>
          </a:blip>
          <a:srcRect b="0" l="0" r="0" t="0"/>
          <a:stretch/>
        </p:blipFill>
        <p:spPr>
          <a:xfrm>
            <a:off x="5155176" y="979851"/>
            <a:ext cx="1524000" cy="1267089"/>
          </a:xfrm>
          <a:prstGeom prst="rect">
            <a:avLst/>
          </a:prstGeom>
          <a:noFill/>
          <a:ln>
            <a:noFill/>
          </a:ln>
        </p:spPr>
      </p:pic>
      <p:sp>
        <p:nvSpPr>
          <p:cNvPr id="75" name="Google Shape;75;p10"/>
          <p:cNvSpPr/>
          <p:nvPr/>
        </p:nvSpPr>
        <p:spPr>
          <a:xfrm>
            <a:off x="3924211" y="3048911"/>
            <a:ext cx="7239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7016D</a:t>
            </a:r>
            <a:endParaRPr/>
          </a:p>
        </p:txBody>
      </p:sp>
      <p:sp>
        <p:nvSpPr>
          <p:cNvPr id="76" name="Google Shape;76;p10"/>
          <p:cNvSpPr/>
          <p:nvPr/>
        </p:nvSpPr>
        <p:spPr>
          <a:xfrm>
            <a:off x="6363740" y="1280355"/>
            <a:ext cx="7239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4700</a:t>
            </a:r>
            <a:endParaRPr/>
          </a:p>
        </p:txBody>
      </p:sp>
      <p:sp>
        <p:nvSpPr>
          <p:cNvPr id="77" name="Google Shape;77;p10"/>
          <p:cNvSpPr/>
          <p:nvPr/>
        </p:nvSpPr>
        <p:spPr>
          <a:xfrm>
            <a:off x="9930120" y="2980185"/>
            <a:ext cx="2080847"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7650-HS </a:t>
            </a:r>
            <a:endParaRPr b="0" i="0" sz="1600" u="none" cap="none" strike="noStrike">
              <a:solidFill>
                <a:schemeClr val="dk1"/>
              </a:solidFill>
              <a:latin typeface="Calibri"/>
              <a:ea typeface="Calibri"/>
              <a:cs typeface="Calibri"/>
              <a:sym typeface="Calibri"/>
            </a:endParaRPr>
          </a:p>
        </p:txBody>
      </p:sp>
      <p:sp>
        <p:nvSpPr>
          <p:cNvPr id="78" name="Google Shape;78;p10"/>
          <p:cNvSpPr/>
          <p:nvPr/>
        </p:nvSpPr>
        <p:spPr>
          <a:xfrm>
            <a:off x="8143761" y="1905301"/>
            <a:ext cx="972608"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CS1200E</a:t>
            </a:r>
            <a:endParaRPr/>
          </a:p>
        </p:txBody>
      </p:sp>
      <p:sp>
        <p:nvSpPr>
          <p:cNvPr id="79" name="Google Shape;79;p10"/>
          <p:cNvSpPr/>
          <p:nvPr/>
        </p:nvSpPr>
        <p:spPr>
          <a:xfrm>
            <a:off x="5344210" y="4909299"/>
            <a:ext cx="1906567"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Silonite Canisters</a:t>
            </a:r>
            <a:endParaRPr/>
          </a:p>
        </p:txBody>
      </p:sp>
      <p:sp>
        <p:nvSpPr>
          <p:cNvPr id="80" name="Google Shape;80;p10"/>
          <p:cNvSpPr/>
          <p:nvPr/>
        </p:nvSpPr>
        <p:spPr>
          <a:xfrm>
            <a:off x="6814996" y="2811148"/>
            <a:ext cx="1422405"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HDS Monitors</a:t>
            </a:r>
            <a:endParaRPr/>
          </a:p>
        </p:txBody>
      </p:sp>
      <p:sp>
        <p:nvSpPr>
          <p:cNvPr id="81" name="Google Shape;81;p10"/>
          <p:cNvSpPr/>
          <p:nvPr/>
        </p:nvSpPr>
        <p:spPr>
          <a:xfrm>
            <a:off x="4877583" y="2792175"/>
            <a:ext cx="13716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7200/7650-M</a:t>
            </a:r>
            <a:endParaRPr/>
          </a:p>
        </p:txBody>
      </p:sp>
      <p:sp>
        <p:nvSpPr>
          <p:cNvPr id="82" name="Google Shape;82;p10"/>
          <p:cNvSpPr/>
          <p:nvPr/>
        </p:nvSpPr>
        <p:spPr>
          <a:xfrm>
            <a:off x="251445" y="2983232"/>
            <a:ext cx="909838"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3108DM</a:t>
            </a:r>
            <a:endParaRPr/>
          </a:p>
        </p:txBody>
      </p:sp>
      <p:sp>
        <p:nvSpPr>
          <p:cNvPr id="83" name="Google Shape;83;p10"/>
          <p:cNvSpPr/>
          <p:nvPr/>
        </p:nvSpPr>
        <p:spPr>
          <a:xfrm>
            <a:off x="2588206" y="3397721"/>
            <a:ext cx="14859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Flow Professor</a:t>
            </a:r>
            <a:endParaRPr/>
          </a:p>
        </p:txBody>
      </p:sp>
      <p:pic>
        <p:nvPicPr>
          <p:cNvPr descr="A white rectangular device with buttons and knobs&#10;&#10;AI-generated content may be incorrect." id="84" name="Google Shape;84;p10"/>
          <p:cNvPicPr preferRelativeResize="0"/>
          <p:nvPr/>
        </p:nvPicPr>
        <p:blipFill rotWithShape="1">
          <a:blip r:embed="rId11">
            <a:alphaModFix/>
          </a:blip>
          <a:srcRect b="0" l="0" r="0" t="0"/>
          <a:stretch/>
        </p:blipFill>
        <p:spPr>
          <a:xfrm>
            <a:off x="1614070" y="1044892"/>
            <a:ext cx="1916011" cy="1070511"/>
          </a:xfrm>
          <a:prstGeom prst="rect">
            <a:avLst/>
          </a:prstGeom>
          <a:noFill/>
          <a:ln>
            <a:noFill/>
          </a:ln>
        </p:spPr>
      </p:pic>
      <p:sp>
        <p:nvSpPr>
          <p:cNvPr id="85" name="Google Shape;85;p10"/>
          <p:cNvSpPr/>
          <p:nvPr/>
        </p:nvSpPr>
        <p:spPr>
          <a:xfrm>
            <a:off x="2552172" y="2115403"/>
            <a:ext cx="7239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1900</a:t>
            </a:r>
            <a:endParaRPr b="0" i="0" sz="1600" u="none" cap="none" strike="noStrike">
              <a:solidFill>
                <a:schemeClr val="dk1"/>
              </a:solidFill>
              <a:latin typeface="Calibri"/>
              <a:ea typeface="Calibri"/>
              <a:cs typeface="Calibri"/>
              <a:sym typeface="Calibri"/>
            </a:endParaRPr>
          </a:p>
        </p:txBody>
      </p:sp>
      <p:pic>
        <p:nvPicPr>
          <p:cNvPr id="86" name="Google Shape;86;p10"/>
          <p:cNvPicPr preferRelativeResize="0"/>
          <p:nvPr/>
        </p:nvPicPr>
        <p:blipFill rotWithShape="1">
          <a:blip r:embed="rId12">
            <a:alphaModFix/>
          </a:blip>
          <a:srcRect b="0" l="0" r="0" t="0"/>
          <a:stretch/>
        </p:blipFill>
        <p:spPr>
          <a:xfrm>
            <a:off x="9226246" y="997436"/>
            <a:ext cx="2908479" cy="2039558"/>
          </a:xfrm>
          <a:prstGeom prst="rect">
            <a:avLst/>
          </a:prstGeom>
          <a:noFill/>
          <a:ln>
            <a:noFill/>
          </a:ln>
        </p:spPr>
      </p:pic>
      <p:pic>
        <p:nvPicPr>
          <p:cNvPr descr="A close-up of a machine&#10;&#10;AI-generated content may be incorrect." id="87" name="Google Shape;87;p10"/>
          <p:cNvPicPr preferRelativeResize="0"/>
          <p:nvPr/>
        </p:nvPicPr>
        <p:blipFill rotWithShape="1">
          <a:blip r:embed="rId13">
            <a:alphaModFix/>
          </a:blip>
          <a:srcRect b="0" l="0" r="0" t="0"/>
          <a:stretch/>
        </p:blipFill>
        <p:spPr>
          <a:xfrm>
            <a:off x="227058" y="4138679"/>
            <a:ext cx="3302224" cy="2047206"/>
          </a:xfrm>
          <a:prstGeom prst="rect">
            <a:avLst/>
          </a:prstGeom>
          <a:noFill/>
          <a:ln>
            <a:noFill/>
          </a:ln>
        </p:spPr>
      </p:pic>
      <p:pic>
        <p:nvPicPr>
          <p:cNvPr descr="A machine with many silver cans&#10;&#10;AI-generated content may be incorrect." id="88" name="Google Shape;88;p10"/>
          <p:cNvPicPr preferRelativeResize="0"/>
          <p:nvPr/>
        </p:nvPicPr>
        <p:blipFill rotWithShape="1">
          <a:blip r:embed="rId14">
            <a:alphaModFix/>
          </a:blip>
          <a:srcRect b="0" l="0" r="0" t="0"/>
          <a:stretch/>
        </p:blipFill>
        <p:spPr>
          <a:xfrm>
            <a:off x="8881122" y="3573015"/>
            <a:ext cx="3316178" cy="2040899"/>
          </a:xfrm>
          <a:prstGeom prst="rect">
            <a:avLst/>
          </a:prstGeom>
          <a:noFill/>
          <a:ln>
            <a:noFill/>
          </a:ln>
        </p:spPr>
      </p:pic>
      <p:pic>
        <p:nvPicPr>
          <p:cNvPr id="89" name="Google Shape;89;p10"/>
          <p:cNvPicPr preferRelativeResize="0"/>
          <p:nvPr/>
        </p:nvPicPr>
        <p:blipFill rotWithShape="1">
          <a:blip r:embed="rId15">
            <a:alphaModFix/>
          </a:blip>
          <a:srcRect b="0" l="0" r="0" t="0"/>
          <a:stretch/>
        </p:blipFill>
        <p:spPr>
          <a:xfrm>
            <a:off x="227058" y="3272492"/>
            <a:ext cx="1156176" cy="842153"/>
          </a:xfrm>
          <a:prstGeom prst="rect">
            <a:avLst/>
          </a:prstGeom>
          <a:noFill/>
          <a:ln>
            <a:noFill/>
          </a:ln>
        </p:spPr>
      </p:pic>
      <p:pic>
        <p:nvPicPr>
          <p:cNvPr id="90" name="Google Shape;90;p10"/>
          <p:cNvPicPr preferRelativeResize="0"/>
          <p:nvPr/>
        </p:nvPicPr>
        <p:blipFill rotWithShape="1">
          <a:blip r:embed="rId16">
            <a:alphaModFix/>
          </a:blip>
          <a:srcRect b="0" l="0" r="0" t="0"/>
          <a:stretch/>
        </p:blipFill>
        <p:spPr>
          <a:xfrm>
            <a:off x="7842371" y="3070707"/>
            <a:ext cx="1071357" cy="1645116"/>
          </a:xfrm>
          <a:prstGeom prst="rect">
            <a:avLst/>
          </a:prstGeom>
          <a:noFill/>
          <a:ln>
            <a:noFill/>
          </a:ln>
        </p:spPr>
      </p:pic>
      <p:sp>
        <p:nvSpPr>
          <p:cNvPr id="91" name="Google Shape;91;p10"/>
          <p:cNvSpPr txBox="1"/>
          <p:nvPr/>
        </p:nvSpPr>
        <p:spPr>
          <a:xfrm>
            <a:off x="0" y="-9084"/>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u="none" cap="none" strike="noStrike">
                <a:solidFill>
                  <a:schemeClr val="lt1"/>
                </a:solidFill>
                <a:latin typeface="Gill Sans"/>
                <a:ea typeface="Gill Sans"/>
                <a:cs typeface="Gill Sans"/>
                <a:sym typeface="Gill Sans"/>
              </a:rPr>
              <a:t>Entech Instruments Advanced </a:t>
            </a:r>
            <a:endParaRPr/>
          </a:p>
          <a:p>
            <a:pPr indent="0" lvl="0" marL="0" marR="0" rtl="0" algn="ctr">
              <a:lnSpc>
                <a:spcPct val="114285"/>
              </a:lnSpc>
              <a:spcBef>
                <a:spcPts val="0"/>
              </a:spcBef>
              <a:spcAft>
                <a:spcPts val="0"/>
              </a:spcAft>
              <a:buNone/>
            </a:pPr>
            <a:r>
              <a:rPr b="1" i="0" lang="en-US" sz="2800" u="none" cap="none" strike="noStrike">
                <a:solidFill>
                  <a:schemeClr val="lt1"/>
                </a:solidFill>
                <a:latin typeface="Gill Sans"/>
                <a:ea typeface="Gill Sans"/>
                <a:cs typeface="Gill Sans"/>
                <a:sym typeface="Gill Sans"/>
              </a:rPr>
              <a:t>A Glimps of Sampling and Analysis Solutions Past and Present</a:t>
            </a:r>
            <a:endParaRP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7"/>
          <p:cNvSpPr txBox="1"/>
          <p:nvPr>
            <p:ph type="title"/>
          </p:nvPr>
        </p:nvSpPr>
        <p:spPr>
          <a:xfrm>
            <a:off x="0" y="0"/>
            <a:ext cx="12192000" cy="1143000"/>
          </a:xfrm>
          <a:prstGeom prst="rect">
            <a:avLst/>
          </a:prstGeom>
          <a:solidFill>
            <a:srgbClr val="005F9A"/>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0.1 to 100 ng/L Quantitation for All 6 Odorants, SIM</a:t>
            </a:r>
            <a:endParaRPr/>
          </a:p>
        </p:txBody>
      </p:sp>
      <p:graphicFrame>
        <p:nvGraphicFramePr>
          <p:cNvPr id="452" name="Google Shape;452;p37"/>
          <p:cNvGraphicFramePr/>
          <p:nvPr/>
        </p:nvGraphicFramePr>
        <p:xfrm>
          <a:off x="213360" y="1301584"/>
          <a:ext cx="3000000" cy="3000000"/>
        </p:xfrm>
        <a:graphic>
          <a:graphicData uri="http://schemas.openxmlformats.org/drawingml/2006/table">
            <a:tbl>
              <a:tblPr>
                <a:noFill/>
                <a:tableStyleId>{E368A9B0-39EB-4783-B1A3-B3EDED5A469F}</a:tableStyleId>
              </a:tblPr>
              <a:tblGrid>
                <a:gridCol w="3062700"/>
                <a:gridCol w="903900"/>
                <a:gridCol w="577175"/>
                <a:gridCol w="565500"/>
                <a:gridCol w="565500"/>
                <a:gridCol w="686075"/>
                <a:gridCol w="893450"/>
                <a:gridCol w="917050"/>
                <a:gridCol w="927250"/>
                <a:gridCol w="746375"/>
                <a:gridCol w="686075"/>
                <a:gridCol w="1197800"/>
              </a:tblGrid>
              <a:tr h="186825">
                <a:tc gridSpan="12">
                  <a:txBody>
                    <a:bodyPr/>
                    <a:lstStyle/>
                    <a:p>
                      <a:pPr indent="0" lvl="0" marL="0" marR="0" rtl="0" algn="ctr">
                        <a:spcBef>
                          <a:spcPts val="0"/>
                        </a:spcBef>
                        <a:spcAft>
                          <a:spcPts val="0"/>
                        </a:spcAft>
                        <a:buClr>
                          <a:schemeClr val="dk1"/>
                        </a:buClr>
                        <a:buSzPts val="2000"/>
                        <a:buFont typeface="Arial"/>
                        <a:buNone/>
                      </a:pPr>
                      <a:r>
                        <a:rPr b="1" lang="en-US" sz="2000" u="none" cap="none" strike="noStrike">
                          <a:latin typeface="Arial"/>
                          <a:ea typeface="Arial"/>
                          <a:cs typeface="Arial"/>
                          <a:sym typeface="Arial"/>
                        </a:rPr>
                        <a:t>External Calibration Curve (ng/L)</a:t>
                      </a:r>
                      <a:endParaRPr b="1" i="0" sz="2000" u="none" cap="none" strike="noStrike">
                        <a:solidFill>
                          <a:srgbClr val="000000"/>
                        </a:solidFill>
                        <a:latin typeface="Arial"/>
                        <a:ea typeface="Arial"/>
                        <a:cs typeface="Arial"/>
                        <a:sym typeface="Arial"/>
                      </a:endParaRPr>
                    </a:p>
                  </a:txBody>
                  <a:tcPr marT="9350" marB="0" marR="9350" marL="935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c hMerge="1"/>
                <a:tc hMerge="1"/>
                <a:tc hMerge="1"/>
                <a:tc hMerge="1"/>
                <a:tc hMerge="1"/>
                <a:tc hMerge="1"/>
                <a:tc hMerge="1"/>
              </a:tr>
              <a:tr h="186825">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Analyte</a:t>
                      </a:r>
                      <a:endParaRPr b="1"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Rt (min)</a:t>
                      </a:r>
                      <a:endParaRPr b="1"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Qion</a:t>
                      </a:r>
                      <a:endParaRPr b="1"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0.1</a:t>
                      </a:r>
                      <a:endParaRPr b="1"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0.5</a:t>
                      </a:r>
                      <a:endParaRPr b="1"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1</a:t>
                      </a:r>
                      <a:endParaRPr b="1"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5</a:t>
                      </a:r>
                      <a:endParaRPr b="1"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50</a:t>
                      </a:r>
                      <a:endParaRPr b="1"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100</a:t>
                      </a:r>
                      <a:endParaRPr b="1"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R</a:t>
                      </a:r>
                      <a:r>
                        <a:rPr b="1" baseline="30000" lang="en-US" sz="1200" u="none" cap="none" strike="noStrike">
                          <a:latin typeface="Arial"/>
                          <a:ea typeface="Arial"/>
                          <a:cs typeface="Arial"/>
                          <a:sym typeface="Arial"/>
                        </a:rPr>
                        <a:t>2</a:t>
                      </a:r>
                      <a:endParaRPr b="1" baseline="3000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Slope</a:t>
                      </a:r>
                      <a:endParaRPr b="1"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Intercept </a:t>
                      </a:r>
                      <a:endParaRPr b="1"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86825">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IPMP</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7.664</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137</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1225</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6810</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11113</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47456</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523787</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968607</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0.9985</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9789</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4332</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86825">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IBMP</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8.452</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124</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1974</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8986</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18021</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59215</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674603</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1314993</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0.9998</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13191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2017</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86825">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2-MIB</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8.456</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95</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1443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3350</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5450</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16763</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105597</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218519</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0.9991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2140</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2669</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86825">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TCA</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9.648</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195</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1077</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3748</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7985</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29096</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341316</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647605</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0.9993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6527</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1463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86825">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Geosmin</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10.238</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112</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1218</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5918</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12528</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42016</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448694</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811460</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0.9976</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8213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5956</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86825">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TBA</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11.549</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346</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187</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1162</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2193</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8784</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96473</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169364</a:t>
                      </a:r>
                      <a:endParaRPr b="0" i="0" sz="12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0.9959</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1724</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1371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descr="Diagram, schematic&#10;&#10;Description automatically generated" id="453" name="Google Shape;453;p37"/>
          <p:cNvPicPr preferRelativeResize="0"/>
          <p:nvPr/>
        </p:nvPicPr>
        <p:blipFill rotWithShape="1">
          <a:blip r:embed="rId3">
            <a:alphaModFix/>
          </a:blip>
          <a:srcRect b="0" l="0" r="0" t="0"/>
          <a:stretch/>
        </p:blipFill>
        <p:spPr>
          <a:xfrm>
            <a:off x="7402901" y="3109450"/>
            <a:ext cx="4789099" cy="3169256"/>
          </a:xfrm>
          <a:prstGeom prst="rect">
            <a:avLst/>
          </a:prstGeom>
          <a:noFill/>
          <a:ln>
            <a:noFill/>
          </a:ln>
        </p:spPr>
      </p:pic>
      <p:sp>
        <p:nvSpPr>
          <p:cNvPr id="454" name="Google Shape;454;p37"/>
          <p:cNvSpPr txBox="1"/>
          <p:nvPr/>
        </p:nvSpPr>
        <p:spPr>
          <a:xfrm>
            <a:off x="140997" y="3386449"/>
            <a:ext cx="2733771"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VASE Extraction</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HSP:  Tenax TA</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Sample volume: 25 mL</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Extraction temp (˚ C): 70</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RPM: 150</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Duration (h): 16</a:t>
            </a:r>
            <a:endParaRPr/>
          </a:p>
          <a:p>
            <a:pPr indent="0" lvl="0" marL="0" marR="0" rtl="0" algn="l">
              <a:spcBef>
                <a:spcPts val="0"/>
              </a:spcBef>
              <a:spcAft>
                <a:spcPts val="0"/>
              </a:spcAft>
              <a:buNone/>
            </a:pPr>
            <a:r>
              <a:t/>
            </a:r>
            <a:endParaRPr b="0" sz="1800">
              <a:solidFill>
                <a:schemeClr val="dk1"/>
              </a:solidFill>
              <a:latin typeface="Arial"/>
              <a:ea typeface="Arial"/>
              <a:cs typeface="Arial"/>
              <a:sym typeface="Arial"/>
            </a:endParaRPr>
          </a:p>
        </p:txBody>
      </p:sp>
      <p:sp>
        <p:nvSpPr>
          <p:cNvPr id="455" name="Google Shape;455;p37"/>
          <p:cNvSpPr txBox="1"/>
          <p:nvPr/>
        </p:nvSpPr>
        <p:spPr>
          <a:xfrm>
            <a:off x="2987698" y="3386449"/>
            <a:ext cx="4986547"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Analysis:  SPR40/5800A/7890/5977 </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Thermal Desorption: 3 min at 260 ˚ C</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Mode: SPLT/SPLTLESS</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Flow rate: 1.2 mL/min</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Focusing column: DB5MS 2m x 0.25 mm x 0.25 µm</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GC column: DB5MS 30m x 0.25 mm x 0.25 µm</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MS mode: Selective Ion Monitoring (SIM)</a:t>
            </a:r>
            <a:endParaRPr/>
          </a:p>
          <a:p>
            <a:pPr indent="0" lvl="0" marL="0" marR="0" rtl="0" algn="l">
              <a:spcBef>
                <a:spcPts val="0"/>
              </a:spcBef>
              <a:spcAft>
                <a:spcPts val="0"/>
              </a:spcAft>
              <a:buNone/>
            </a:pPr>
            <a:r>
              <a:rPr b="0" lang="en-US" sz="1800">
                <a:solidFill>
                  <a:schemeClr val="dk1"/>
                </a:solidFill>
                <a:latin typeface="Arial"/>
                <a:ea typeface="Arial"/>
                <a:cs typeface="Arial"/>
                <a:sym typeface="Arial"/>
              </a:rPr>
              <a:t>Runtime (min): 17</a:t>
            </a:r>
            <a:endParaRPr/>
          </a:p>
        </p:txBody>
      </p:sp>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8"/>
          <p:cNvSpPr txBox="1"/>
          <p:nvPr>
            <p:ph type="title"/>
          </p:nvPr>
        </p:nvSpPr>
        <p:spPr>
          <a:xfrm>
            <a:off x="0" y="0"/>
            <a:ext cx="12192000" cy="1143000"/>
          </a:xfrm>
          <a:prstGeom prst="rect">
            <a:avLst/>
          </a:prstGeom>
          <a:solidFill>
            <a:srgbClr val="005F9A"/>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Immediate Re-run of 100 ng/L HSP Shows 0.04 ppt Carryover of TBA</a:t>
            </a:r>
            <a:endParaRPr/>
          </a:p>
        </p:txBody>
      </p:sp>
      <p:pic>
        <p:nvPicPr>
          <p:cNvPr id="461" name="Google Shape;461;p38"/>
          <p:cNvPicPr preferRelativeResize="0"/>
          <p:nvPr/>
        </p:nvPicPr>
        <p:blipFill rotWithShape="1">
          <a:blip r:embed="rId3">
            <a:alphaModFix/>
          </a:blip>
          <a:srcRect b="0" l="0" r="0" t="0"/>
          <a:stretch/>
        </p:blipFill>
        <p:spPr>
          <a:xfrm>
            <a:off x="-205090" y="950801"/>
            <a:ext cx="4572000" cy="2857500"/>
          </a:xfrm>
          <a:prstGeom prst="rect">
            <a:avLst/>
          </a:prstGeom>
          <a:noFill/>
          <a:ln>
            <a:noFill/>
          </a:ln>
        </p:spPr>
      </p:pic>
      <p:pic>
        <p:nvPicPr>
          <p:cNvPr id="462" name="Google Shape;462;p38"/>
          <p:cNvPicPr preferRelativeResize="0"/>
          <p:nvPr/>
        </p:nvPicPr>
        <p:blipFill rotWithShape="1">
          <a:blip r:embed="rId4">
            <a:alphaModFix/>
          </a:blip>
          <a:srcRect b="0" l="0" r="0" t="0"/>
          <a:stretch/>
        </p:blipFill>
        <p:spPr>
          <a:xfrm>
            <a:off x="0" y="2721181"/>
            <a:ext cx="4581415" cy="2863384"/>
          </a:xfrm>
          <a:prstGeom prst="rect">
            <a:avLst/>
          </a:prstGeom>
          <a:noFill/>
          <a:ln>
            <a:noFill/>
          </a:ln>
        </p:spPr>
      </p:pic>
      <p:pic>
        <p:nvPicPr>
          <p:cNvPr id="463" name="Google Shape;463;p38"/>
          <p:cNvPicPr preferRelativeResize="0"/>
          <p:nvPr/>
        </p:nvPicPr>
        <p:blipFill rotWithShape="1">
          <a:blip r:embed="rId5">
            <a:alphaModFix/>
          </a:blip>
          <a:srcRect b="0" l="0" r="0" t="0"/>
          <a:stretch/>
        </p:blipFill>
        <p:spPr>
          <a:xfrm>
            <a:off x="6425356" y="1111450"/>
            <a:ext cx="5391427" cy="5169166"/>
          </a:xfrm>
          <a:prstGeom prst="rect">
            <a:avLst/>
          </a:prstGeom>
          <a:noFill/>
          <a:ln>
            <a:noFill/>
          </a:ln>
        </p:spPr>
      </p:pic>
      <p:sp>
        <p:nvSpPr>
          <p:cNvPr id="464" name="Google Shape;464;p38"/>
          <p:cNvSpPr txBox="1"/>
          <p:nvPr/>
        </p:nvSpPr>
        <p:spPr>
          <a:xfrm>
            <a:off x="3469454" y="4152873"/>
            <a:ext cx="3108302"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No Net Flow during VASE sampling, so no purge gas steering forces exist to push analytes through channels that formed during last cooling event. </a:t>
            </a:r>
            <a:endParaRPr/>
          </a:p>
        </p:txBody>
      </p:sp>
      <p:sp>
        <p:nvSpPr>
          <p:cNvPr id="465" name="Google Shape;465;p38"/>
          <p:cNvSpPr txBox="1"/>
          <p:nvPr/>
        </p:nvSpPr>
        <p:spPr>
          <a:xfrm>
            <a:off x="159026" y="5139022"/>
            <a:ext cx="331042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Heavier compounds stay close to trap entrance where they are fully recovered, reducing carryover</a:t>
            </a:r>
            <a:endParaRPr/>
          </a:p>
        </p:txBody>
      </p:sp>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9"/>
          <p:cNvSpPr txBox="1"/>
          <p:nvPr>
            <p:ph type="title"/>
          </p:nvPr>
        </p:nvSpPr>
        <p:spPr>
          <a:xfrm>
            <a:off x="0" y="0"/>
            <a:ext cx="12192000" cy="1143000"/>
          </a:xfrm>
          <a:prstGeom prst="rect">
            <a:avLst/>
          </a:prstGeom>
          <a:solidFill>
            <a:srgbClr val="005F9A"/>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Percent Carryover is 0.09 % or Less for All Analytes</a:t>
            </a:r>
            <a:endParaRPr/>
          </a:p>
        </p:txBody>
      </p:sp>
      <p:graphicFrame>
        <p:nvGraphicFramePr>
          <p:cNvPr id="471" name="Google Shape;471;p39"/>
          <p:cNvGraphicFramePr/>
          <p:nvPr/>
        </p:nvGraphicFramePr>
        <p:xfrm>
          <a:off x="295529" y="1495044"/>
          <a:ext cx="3000000" cy="3000000"/>
        </p:xfrm>
        <a:graphic>
          <a:graphicData uri="http://schemas.openxmlformats.org/drawingml/2006/table">
            <a:tbl>
              <a:tblPr>
                <a:noFill/>
                <a:tableStyleId>{E368A9B0-39EB-4783-B1A3-B3EDED5A469F}</a:tableStyleId>
              </a:tblPr>
              <a:tblGrid>
                <a:gridCol w="2895725"/>
                <a:gridCol w="1088125"/>
                <a:gridCol w="1421125"/>
                <a:gridCol w="1532500"/>
                <a:gridCol w="1532500"/>
                <a:gridCol w="1614900"/>
                <a:gridCol w="1516025"/>
              </a:tblGrid>
              <a:tr h="422000">
                <a:tc>
                  <a:txBody>
                    <a:bodyPr/>
                    <a:lstStyle/>
                    <a:p>
                      <a:pPr indent="0" lvl="0" marL="0" marR="0" rtl="0" algn="ctr">
                        <a:spcBef>
                          <a:spcPts val="0"/>
                        </a:spcBef>
                        <a:spcAft>
                          <a:spcPts val="0"/>
                        </a:spcAft>
                        <a:buClr>
                          <a:schemeClr val="dk1"/>
                        </a:buClr>
                        <a:buSzPts val="1600"/>
                        <a:buFont typeface="Twentieth Century"/>
                        <a:buNone/>
                      </a:pPr>
                      <a:r>
                        <a:t/>
                      </a:r>
                      <a:endParaRPr b="0" i="0" sz="1600" u="none" cap="none" strike="noStrike">
                        <a:solidFill>
                          <a:srgbClr val="000000"/>
                        </a:solidFill>
                        <a:latin typeface="Arial"/>
                        <a:ea typeface="Arial"/>
                        <a:cs typeface="Arial"/>
                        <a:sym typeface="Arial"/>
                      </a:endParaRPr>
                    </a:p>
                  </a:txBody>
                  <a:tcPr marT="9525" marB="0" marR="9525" marL="9525" anchor="ctr">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 </a:t>
                      </a:r>
                      <a:endParaRPr b="0" i="0" sz="16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solidFill>
                      <a:schemeClr val="lt1"/>
                    </a:solidFill>
                  </a:tcPr>
                </a:tc>
                <a:tc gridSpan="4">
                  <a:txBody>
                    <a:bodyPr/>
                    <a:lstStyle/>
                    <a:p>
                      <a:pPr indent="0" lvl="0" marL="0" marR="0" rtl="0" algn="ctr">
                        <a:spcBef>
                          <a:spcPts val="0"/>
                        </a:spcBef>
                        <a:spcAft>
                          <a:spcPts val="0"/>
                        </a:spcAft>
                        <a:buClr>
                          <a:schemeClr val="dk1"/>
                        </a:buClr>
                        <a:buSzPts val="1600"/>
                        <a:buFont typeface="Arial"/>
                        <a:buNone/>
                      </a:pPr>
                      <a:r>
                        <a:rPr b="1" lang="en-US" sz="1600" u="none" cap="none" strike="noStrike">
                          <a:latin typeface="Arial"/>
                          <a:ea typeface="Arial"/>
                          <a:cs typeface="Arial"/>
                          <a:sym typeface="Arial"/>
                        </a:rPr>
                        <a:t>Abundance (SIM)</a:t>
                      </a:r>
                      <a:endParaRPr b="1"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 </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solidFill>
                      <a:schemeClr val="lt1"/>
                    </a:solidFill>
                  </a:tcPr>
                </a:tc>
              </a:tr>
              <a:tr h="422000">
                <a:tc>
                  <a:txBody>
                    <a:bodyPr/>
                    <a:lstStyle/>
                    <a:p>
                      <a:pPr indent="0" lvl="0" marL="0" marR="0" rtl="0" algn="ctr">
                        <a:spcBef>
                          <a:spcPts val="0"/>
                        </a:spcBef>
                        <a:spcAft>
                          <a:spcPts val="0"/>
                        </a:spcAft>
                        <a:buClr>
                          <a:schemeClr val="dk1"/>
                        </a:buClr>
                        <a:buSzPts val="1600"/>
                        <a:buFont typeface="Twentieth Century"/>
                        <a:buNone/>
                      </a:pPr>
                      <a:r>
                        <a:t/>
                      </a:r>
                      <a:endParaRPr b="0" i="0" sz="1600" u="none" cap="none" strike="noStrike">
                        <a:solidFill>
                          <a:srgbClr val="000000"/>
                        </a:solidFill>
                        <a:latin typeface="Arial"/>
                        <a:ea typeface="Arial"/>
                        <a:cs typeface="Arial"/>
                        <a:sym typeface="Arial"/>
                      </a:endParaRPr>
                    </a:p>
                  </a:txBody>
                  <a:tcPr marT="9525" marB="0" marR="9525" marL="9525" anchor="ctr">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 </a:t>
                      </a:r>
                      <a:endParaRPr b="0" i="0" sz="16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solidFill>
                      <a:schemeClr val="lt1"/>
                    </a:solidFill>
                  </a:tcPr>
                </a:tc>
                <a:tc>
                  <a:txBody>
                    <a:bodyPr/>
                    <a:lstStyle/>
                    <a:p>
                      <a:pPr indent="0" lvl="0" marL="0" marR="0" rtl="0" algn="ctr">
                        <a:spcBef>
                          <a:spcPts val="0"/>
                        </a:spcBef>
                        <a:spcAft>
                          <a:spcPts val="0"/>
                        </a:spcAft>
                        <a:buClr>
                          <a:schemeClr val="dk1"/>
                        </a:buClr>
                        <a:buSzPts val="1600"/>
                        <a:buFont typeface="Arial"/>
                        <a:buNone/>
                      </a:pPr>
                      <a:r>
                        <a:rPr b="1" lang="en-US" sz="1600" u="none" cap="none" strike="noStrike">
                          <a:latin typeface="Arial"/>
                          <a:ea typeface="Arial"/>
                          <a:cs typeface="Arial"/>
                          <a:sym typeface="Arial"/>
                        </a:rPr>
                        <a:t>HSP ID</a:t>
                      </a:r>
                      <a:endParaRPr b="1"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411-4101</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411-2342</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411-2342</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 </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solidFill>
                      <a:schemeClr val="lt1"/>
                    </a:solidFill>
                  </a:tcPr>
                </a:tc>
              </a:tr>
              <a:tr h="422000">
                <a:tc>
                  <a:txBody>
                    <a:bodyPr/>
                    <a:lstStyle/>
                    <a:p>
                      <a:pPr indent="0" lvl="0" marL="0" marR="0" rtl="0" algn="ctr">
                        <a:spcBef>
                          <a:spcPts val="0"/>
                        </a:spcBef>
                        <a:spcAft>
                          <a:spcPts val="0"/>
                        </a:spcAft>
                        <a:buClr>
                          <a:schemeClr val="dk1"/>
                        </a:buClr>
                        <a:buSzPts val="1600"/>
                        <a:buFont typeface="Twentieth Century"/>
                        <a:buNone/>
                      </a:pPr>
                      <a:r>
                        <a:t/>
                      </a:r>
                      <a:endParaRPr b="0" i="0" sz="1600" u="none" cap="none" strike="noStrike">
                        <a:solidFill>
                          <a:srgbClr val="000000"/>
                        </a:solidFill>
                        <a:latin typeface="Arial"/>
                        <a:ea typeface="Arial"/>
                        <a:cs typeface="Arial"/>
                        <a:sym typeface="Arial"/>
                      </a:endParaRPr>
                    </a:p>
                  </a:txBody>
                  <a:tcPr marT="9525" marB="0" marR="9525" marL="9525" anchor="ctr">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 </a:t>
                      </a:r>
                      <a:endParaRPr b="0" i="0" sz="16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b="1" lang="en-US" sz="1600" u="none" cap="none" strike="noStrike">
                          <a:latin typeface="Arial"/>
                          <a:ea typeface="Arial"/>
                          <a:cs typeface="Arial"/>
                          <a:sym typeface="Arial"/>
                        </a:rPr>
                        <a:t>Data file</a:t>
                      </a:r>
                      <a:endParaRPr b="1"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260128_C1_03</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260128_C1_08</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260128_C1_09</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 </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solidFill>
                      <a:schemeClr val="lt1"/>
                    </a:solidFill>
                  </a:tcPr>
                </a:tc>
              </a:tr>
              <a:tr h="422000">
                <a:tc>
                  <a:txBody>
                    <a:bodyPr/>
                    <a:lstStyle/>
                    <a:p>
                      <a:pPr indent="0" lvl="0" marL="0" marR="0" rtl="0" algn="ctr">
                        <a:spcBef>
                          <a:spcPts val="0"/>
                        </a:spcBef>
                        <a:spcAft>
                          <a:spcPts val="0"/>
                        </a:spcAft>
                        <a:buClr>
                          <a:schemeClr val="dk1"/>
                        </a:buClr>
                        <a:buSzPts val="1600"/>
                        <a:buFont typeface="Arial"/>
                        <a:buNone/>
                      </a:pPr>
                      <a:r>
                        <a:rPr b="1" lang="en-US" sz="1600" u="none" cap="none" strike="noStrike">
                          <a:latin typeface="Arial"/>
                          <a:ea typeface="Arial"/>
                          <a:cs typeface="Arial"/>
                          <a:sym typeface="Arial"/>
                        </a:rPr>
                        <a:t>Analyte</a:t>
                      </a:r>
                      <a:endParaRPr b="1" i="0" sz="1600" u="none" cap="none" strike="noStrike">
                        <a:solidFill>
                          <a:srgbClr val="000000"/>
                        </a:solidFill>
                        <a:latin typeface="Arial"/>
                        <a:ea typeface="Arial"/>
                        <a:cs typeface="Arial"/>
                        <a:sym typeface="Arial"/>
                      </a:endParaRPr>
                    </a:p>
                  </a:txBody>
                  <a:tcPr marT="9350" marB="0" marR="9350" marL="9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b="1" lang="en-US" sz="1600" u="none" cap="none" strike="noStrike">
                          <a:latin typeface="Arial"/>
                          <a:ea typeface="Arial"/>
                          <a:cs typeface="Arial"/>
                          <a:sym typeface="Arial"/>
                        </a:rPr>
                        <a:t>Rt (min)</a:t>
                      </a:r>
                      <a:endParaRPr b="1"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b="1" lang="en-US" sz="1600" u="none" cap="none" strike="noStrike">
                          <a:latin typeface="Arial"/>
                          <a:ea typeface="Arial"/>
                          <a:cs typeface="Arial"/>
                          <a:sym typeface="Arial"/>
                        </a:rPr>
                        <a:t>Qion</a:t>
                      </a:r>
                      <a:endParaRPr b="1"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b="1" lang="en-US" sz="1600" u="none" cap="none" strike="noStrike">
                          <a:latin typeface="Arial"/>
                          <a:ea typeface="Arial"/>
                          <a:cs typeface="Arial"/>
                          <a:sym typeface="Arial"/>
                        </a:rPr>
                        <a:t>0.1 ng/L</a:t>
                      </a:r>
                      <a:endParaRPr b="1"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b="1" lang="en-US" sz="1600" u="none" cap="none" strike="noStrike">
                          <a:latin typeface="Arial"/>
                          <a:ea typeface="Arial"/>
                          <a:cs typeface="Arial"/>
                          <a:sym typeface="Arial"/>
                        </a:rPr>
                        <a:t>100 ng/L</a:t>
                      </a:r>
                      <a:endParaRPr b="1"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b="1" lang="en-US" sz="1600" u="none" cap="none" strike="noStrike">
                          <a:latin typeface="Arial"/>
                          <a:ea typeface="Arial"/>
                          <a:cs typeface="Arial"/>
                          <a:sym typeface="Arial"/>
                        </a:rPr>
                        <a:t>100 ng/L Re-run</a:t>
                      </a:r>
                      <a:endParaRPr b="1"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b="1" lang="en-US" sz="1600" u="none" cap="none" strike="noStrike">
                          <a:latin typeface="Arial"/>
                          <a:ea typeface="Arial"/>
                          <a:cs typeface="Arial"/>
                          <a:sym typeface="Arial"/>
                        </a:rPr>
                        <a:t>Carryover (%)</a:t>
                      </a:r>
                      <a:endParaRPr b="1"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DD6FF"/>
                    </a:solidFill>
                  </a:tcPr>
                </a:tc>
              </a:tr>
              <a:tr h="422000">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IPMP</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7.664</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137</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1225</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968607</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856</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0.09</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DD6FF"/>
                    </a:solidFill>
                  </a:tcPr>
                </a:tc>
              </a:tr>
              <a:tr h="422000">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IBMP</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8.452</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124</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1974</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1314993</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898</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0.07</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DD6FF"/>
                    </a:solidFill>
                  </a:tcPr>
                </a:tc>
              </a:tr>
              <a:tr h="422000">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2-MIB</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8.455</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95</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1443</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218519</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47</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0.02</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DD6FF"/>
                    </a:solidFill>
                  </a:tcPr>
                </a:tc>
              </a:tr>
              <a:tr h="422000">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TCA</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9.648</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195</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1077</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647605</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353</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0.05</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DD6FF"/>
                    </a:solidFill>
                  </a:tcPr>
                </a:tc>
              </a:tr>
              <a:tr h="422000">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Geosmin</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10.238</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112</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1218</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811460</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660</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0.08</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DD6FF"/>
                    </a:solidFill>
                  </a:tcPr>
                </a:tc>
              </a:tr>
              <a:tr h="422000">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TBA</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11.549</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346</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187</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169364</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66</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CEAEA"/>
                    </a:solidFill>
                  </a:tcPr>
                </a:tc>
                <a:tc>
                  <a:txBody>
                    <a:bodyPr/>
                    <a:lstStyle/>
                    <a:p>
                      <a:pPr indent="0" lvl="0" marL="0" marR="0" rtl="0" algn="ctr">
                        <a:spcBef>
                          <a:spcPts val="0"/>
                        </a:spcBef>
                        <a:spcAft>
                          <a:spcPts val="0"/>
                        </a:spcAft>
                        <a:buClr>
                          <a:schemeClr val="dk1"/>
                        </a:buClr>
                        <a:buSzPts val="1600"/>
                        <a:buFont typeface="Arial"/>
                        <a:buNone/>
                      </a:pPr>
                      <a:r>
                        <a:rPr lang="en-US" sz="1600" u="none" cap="none" strike="noStrike">
                          <a:latin typeface="Arial"/>
                          <a:ea typeface="Arial"/>
                          <a:cs typeface="Arial"/>
                          <a:sym typeface="Arial"/>
                        </a:rPr>
                        <a:t>0.04</a:t>
                      </a:r>
                      <a:endParaRPr b="0" i="0" sz="16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DD6FF"/>
                    </a:solidFill>
                  </a:tcPr>
                </a:tc>
              </a:tr>
            </a:tbl>
          </a:graphicData>
        </a:graphic>
      </p:graphicFrame>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0"/>
          <p:cNvSpPr txBox="1"/>
          <p:nvPr>
            <p:ph type="title"/>
          </p:nvPr>
        </p:nvSpPr>
        <p:spPr>
          <a:xfrm>
            <a:off x="0" y="0"/>
            <a:ext cx="12192000" cy="1143000"/>
          </a:xfrm>
          <a:prstGeom prst="rect">
            <a:avLst/>
          </a:prstGeom>
          <a:solidFill>
            <a:srgbClr val="005F9A"/>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t>Tap Water Spike Triplicates Result in RSDs from 1.9-9.4 %</a:t>
            </a:r>
            <a:endParaRPr/>
          </a:p>
        </p:txBody>
      </p:sp>
      <p:graphicFrame>
        <p:nvGraphicFramePr>
          <p:cNvPr id="477" name="Google Shape;477;p40"/>
          <p:cNvGraphicFramePr/>
          <p:nvPr/>
        </p:nvGraphicFramePr>
        <p:xfrm>
          <a:off x="139325" y="1331703"/>
          <a:ext cx="3000000" cy="3000000"/>
        </p:xfrm>
        <a:graphic>
          <a:graphicData uri="http://schemas.openxmlformats.org/drawingml/2006/table">
            <a:tbl>
              <a:tblPr>
                <a:noFill/>
                <a:tableStyleId>{E368A9B0-39EB-4783-B1A3-B3EDED5A469F}</a:tableStyleId>
              </a:tblPr>
              <a:tblGrid>
                <a:gridCol w="669925"/>
                <a:gridCol w="747725"/>
                <a:gridCol w="1268925"/>
                <a:gridCol w="1268925"/>
                <a:gridCol w="1268925"/>
                <a:gridCol w="569575"/>
                <a:gridCol w="829225"/>
                <a:gridCol w="858050"/>
              </a:tblGrid>
              <a:tr h="424150">
                <a:tc gridSpan="8">
                  <a:txBody>
                    <a:bodyPr/>
                    <a:lstStyle/>
                    <a:p>
                      <a:pPr indent="0" lvl="0" marL="0" marR="0" rtl="0" algn="ctr">
                        <a:spcBef>
                          <a:spcPts val="0"/>
                        </a:spcBef>
                        <a:spcAft>
                          <a:spcPts val="0"/>
                        </a:spcAft>
                        <a:buClr>
                          <a:schemeClr val="dk1"/>
                        </a:buClr>
                        <a:buSzPts val="2000"/>
                        <a:buFont typeface="Arial"/>
                        <a:buNone/>
                      </a:pPr>
                      <a:r>
                        <a:rPr b="1" lang="en-US" sz="2000" u="none" cap="none" strike="noStrike">
                          <a:latin typeface="Arial"/>
                          <a:ea typeface="Arial"/>
                          <a:cs typeface="Arial"/>
                          <a:sym typeface="Arial"/>
                        </a:rPr>
                        <a:t>Spike Recovery Report, Tap Water (ng/L)</a:t>
                      </a:r>
                      <a:endParaRPr b="1" i="0" sz="20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c hMerge="1"/>
                <a:tc hMerge="1"/>
                <a:tc hMerge="1"/>
              </a:tr>
              <a:tr h="999925">
                <a:tc>
                  <a:txBody>
                    <a:bodyPr/>
                    <a:lstStyle/>
                    <a:p>
                      <a:pPr indent="0" lvl="0" marL="0" marR="0" rtl="0" algn="ctr">
                        <a:lnSpc>
                          <a:spcPct val="100000"/>
                        </a:lnSpc>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Analyte</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Unspiked</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Spiked 5 ng/L Rep1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Spiked 5 ng/L Rep2</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Spiked 5 ng/L Rep3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Rep Ave</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Rep Std Dev</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200"/>
                        <a:buFont typeface="Arial"/>
                        <a:buNone/>
                      </a:pPr>
                      <a:r>
                        <a:rPr b="1" lang="en-US" sz="1200" u="none" cap="none" strike="noStrike">
                          <a:latin typeface="Arial"/>
                          <a:ea typeface="Arial"/>
                          <a:cs typeface="Arial"/>
                          <a:sym typeface="Arial"/>
                        </a:rPr>
                        <a:t>Rep RSD (%)</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6400">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IPMP</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&lt;0.1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4.18</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4.38</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4.03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4.20</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0.1783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4.2</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6400">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IBMP</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&lt;0.1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4.98</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5.12</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4.61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4.91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0.2652</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5.4</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6400">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2-MIB</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3.48</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7.99</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8.09</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7.79</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7.96</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0.1543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6400">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TCA</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&lt;0.1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4.97</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5.27</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5.03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5.09</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0.1554</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6400">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Geosmin</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&lt;0.1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3.93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4.57</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4.42</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4.31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0.3325</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7.7</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6400">
                <a:tc>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Arial"/>
                          <a:ea typeface="Arial"/>
                          <a:cs typeface="Arial"/>
                          <a:sym typeface="Arial"/>
                        </a:rPr>
                        <a:t>TBA</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&lt;0.1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4.59</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5.13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4.26</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4.66</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0.4400</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9.4</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pSp>
        <p:nvGrpSpPr>
          <p:cNvPr id="478" name="Google Shape;478;p40"/>
          <p:cNvGrpSpPr/>
          <p:nvPr/>
        </p:nvGrpSpPr>
        <p:grpSpPr>
          <a:xfrm>
            <a:off x="7778367" y="1339868"/>
            <a:ext cx="4218147" cy="4682670"/>
            <a:chOff x="4768" y="2304"/>
            <a:chExt cx="1478" cy="1586"/>
          </a:xfrm>
        </p:grpSpPr>
        <p:grpSp>
          <p:nvGrpSpPr>
            <p:cNvPr id="479" name="Google Shape;479;p40"/>
            <p:cNvGrpSpPr/>
            <p:nvPr/>
          </p:nvGrpSpPr>
          <p:grpSpPr>
            <a:xfrm>
              <a:off x="4824" y="2357"/>
              <a:ext cx="1422" cy="1460"/>
              <a:chOff x="4824" y="2357"/>
              <a:chExt cx="1422" cy="1460"/>
            </a:xfrm>
          </p:grpSpPr>
          <p:cxnSp>
            <p:nvCxnSpPr>
              <p:cNvPr id="480" name="Google Shape;480;p40"/>
              <p:cNvCxnSpPr/>
              <p:nvPr/>
            </p:nvCxnSpPr>
            <p:spPr>
              <a:xfrm>
                <a:off x="4959" y="3746"/>
                <a:ext cx="1287" cy="0"/>
              </a:xfrm>
              <a:prstGeom prst="straightConnector1">
                <a:avLst/>
              </a:prstGeom>
              <a:noFill/>
              <a:ln cap="flat" cmpd="sng" w="9525">
                <a:solidFill>
                  <a:srgbClr val="000000"/>
                </a:solidFill>
                <a:prstDash val="solid"/>
                <a:round/>
                <a:headEnd len="med" w="med" type="none"/>
                <a:tailEnd len="med" w="med" type="none"/>
              </a:ln>
            </p:spPr>
          </p:cxnSp>
          <p:cxnSp>
            <p:nvCxnSpPr>
              <p:cNvPr id="481" name="Google Shape;481;p40"/>
              <p:cNvCxnSpPr/>
              <p:nvPr/>
            </p:nvCxnSpPr>
            <p:spPr>
              <a:xfrm rot="10800000">
                <a:off x="4973"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82" name="Google Shape;482;p40"/>
              <p:cNvCxnSpPr/>
              <p:nvPr/>
            </p:nvCxnSpPr>
            <p:spPr>
              <a:xfrm rot="10800000">
                <a:off x="4990"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83" name="Google Shape;483;p40"/>
              <p:cNvCxnSpPr/>
              <p:nvPr/>
            </p:nvCxnSpPr>
            <p:spPr>
              <a:xfrm rot="10800000">
                <a:off x="500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84" name="Google Shape;484;p40"/>
              <p:cNvCxnSpPr/>
              <p:nvPr/>
            </p:nvCxnSpPr>
            <p:spPr>
              <a:xfrm rot="10800000">
                <a:off x="5023"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85" name="Google Shape;485;p40"/>
              <p:cNvCxnSpPr/>
              <p:nvPr/>
            </p:nvCxnSpPr>
            <p:spPr>
              <a:xfrm rot="10800000">
                <a:off x="5040"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86" name="Google Shape;486;p40"/>
              <p:cNvCxnSpPr/>
              <p:nvPr/>
            </p:nvCxnSpPr>
            <p:spPr>
              <a:xfrm rot="10800000">
                <a:off x="505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87" name="Google Shape;487;p40"/>
              <p:cNvCxnSpPr/>
              <p:nvPr/>
            </p:nvCxnSpPr>
            <p:spPr>
              <a:xfrm rot="10800000">
                <a:off x="507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88" name="Google Shape;488;p40"/>
              <p:cNvCxnSpPr/>
              <p:nvPr/>
            </p:nvCxnSpPr>
            <p:spPr>
              <a:xfrm rot="10800000">
                <a:off x="5090"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89" name="Google Shape;489;p40"/>
              <p:cNvCxnSpPr/>
              <p:nvPr/>
            </p:nvCxnSpPr>
            <p:spPr>
              <a:xfrm rot="10800000">
                <a:off x="510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90" name="Google Shape;490;p40"/>
              <p:cNvCxnSpPr/>
              <p:nvPr/>
            </p:nvCxnSpPr>
            <p:spPr>
              <a:xfrm rot="10800000">
                <a:off x="512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91" name="Google Shape;491;p40"/>
              <p:cNvCxnSpPr/>
              <p:nvPr/>
            </p:nvCxnSpPr>
            <p:spPr>
              <a:xfrm rot="10800000">
                <a:off x="5140"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92" name="Google Shape;492;p40"/>
              <p:cNvCxnSpPr/>
              <p:nvPr/>
            </p:nvCxnSpPr>
            <p:spPr>
              <a:xfrm rot="10800000">
                <a:off x="515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93" name="Google Shape;493;p40"/>
              <p:cNvCxnSpPr/>
              <p:nvPr/>
            </p:nvCxnSpPr>
            <p:spPr>
              <a:xfrm rot="10800000">
                <a:off x="517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94" name="Google Shape;494;p40"/>
              <p:cNvCxnSpPr/>
              <p:nvPr/>
            </p:nvCxnSpPr>
            <p:spPr>
              <a:xfrm rot="10800000">
                <a:off x="5190"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95" name="Google Shape;495;p40"/>
              <p:cNvCxnSpPr/>
              <p:nvPr/>
            </p:nvCxnSpPr>
            <p:spPr>
              <a:xfrm rot="10800000">
                <a:off x="520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96" name="Google Shape;496;p40"/>
              <p:cNvCxnSpPr/>
              <p:nvPr/>
            </p:nvCxnSpPr>
            <p:spPr>
              <a:xfrm rot="10800000">
                <a:off x="522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97" name="Google Shape;497;p40"/>
              <p:cNvCxnSpPr/>
              <p:nvPr/>
            </p:nvCxnSpPr>
            <p:spPr>
              <a:xfrm rot="10800000">
                <a:off x="5240"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98" name="Google Shape;498;p40"/>
              <p:cNvCxnSpPr/>
              <p:nvPr/>
            </p:nvCxnSpPr>
            <p:spPr>
              <a:xfrm rot="10800000">
                <a:off x="525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499" name="Google Shape;499;p40"/>
              <p:cNvCxnSpPr/>
              <p:nvPr/>
            </p:nvCxnSpPr>
            <p:spPr>
              <a:xfrm rot="10800000">
                <a:off x="527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00" name="Google Shape;500;p40"/>
              <p:cNvCxnSpPr/>
              <p:nvPr/>
            </p:nvCxnSpPr>
            <p:spPr>
              <a:xfrm rot="10800000">
                <a:off x="5290"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01" name="Google Shape;501;p40"/>
              <p:cNvCxnSpPr/>
              <p:nvPr/>
            </p:nvCxnSpPr>
            <p:spPr>
              <a:xfrm rot="10800000">
                <a:off x="530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02" name="Google Shape;502;p40"/>
              <p:cNvCxnSpPr/>
              <p:nvPr/>
            </p:nvCxnSpPr>
            <p:spPr>
              <a:xfrm rot="10800000">
                <a:off x="532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03" name="Google Shape;503;p40"/>
              <p:cNvCxnSpPr/>
              <p:nvPr/>
            </p:nvCxnSpPr>
            <p:spPr>
              <a:xfrm rot="10800000">
                <a:off x="534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04" name="Google Shape;504;p40"/>
              <p:cNvCxnSpPr/>
              <p:nvPr/>
            </p:nvCxnSpPr>
            <p:spPr>
              <a:xfrm rot="10800000">
                <a:off x="535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05" name="Google Shape;505;p40"/>
              <p:cNvCxnSpPr/>
              <p:nvPr/>
            </p:nvCxnSpPr>
            <p:spPr>
              <a:xfrm rot="10800000">
                <a:off x="537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06" name="Google Shape;506;p40"/>
              <p:cNvCxnSpPr/>
              <p:nvPr/>
            </p:nvCxnSpPr>
            <p:spPr>
              <a:xfrm rot="10800000">
                <a:off x="539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07" name="Google Shape;507;p40"/>
              <p:cNvCxnSpPr/>
              <p:nvPr/>
            </p:nvCxnSpPr>
            <p:spPr>
              <a:xfrm rot="10800000">
                <a:off x="540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08" name="Google Shape;508;p40"/>
              <p:cNvCxnSpPr/>
              <p:nvPr/>
            </p:nvCxnSpPr>
            <p:spPr>
              <a:xfrm rot="10800000">
                <a:off x="542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09" name="Google Shape;509;p40"/>
              <p:cNvCxnSpPr/>
              <p:nvPr/>
            </p:nvCxnSpPr>
            <p:spPr>
              <a:xfrm rot="10800000">
                <a:off x="544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10" name="Google Shape;510;p40"/>
              <p:cNvCxnSpPr/>
              <p:nvPr/>
            </p:nvCxnSpPr>
            <p:spPr>
              <a:xfrm rot="10800000">
                <a:off x="545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11" name="Google Shape;511;p40"/>
              <p:cNvCxnSpPr/>
              <p:nvPr/>
            </p:nvCxnSpPr>
            <p:spPr>
              <a:xfrm rot="10800000">
                <a:off x="547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12" name="Google Shape;512;p40"/>
              <p:cNvCxnSpPr/>
              <p:nvPr/>
            </p:nvCxnSpPr>
            <p:spPr>
              <a:xfrm rot="10800000">
                <a:off x="549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13" name="Google Shape;513;p40"/>
              <p:cNvCxnSpPr/>
              <p:nvPr/>
            </p:nvCxnSpPr>
            <p:spPr>
              <a:xfrm rot="10800000">
                <a:off x="550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14" name="Google Shape;514;p40"/>
              <p:cNvCxnSpPr/>
              <p:nvPr/>
            </p:nvCxnSpPr>
            <p:spPr>
              <a:xfrm rot="10800000">
                <a:off x="552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15" name="Google Shape;515;p40"/>
              <p:cNvCxnSpPr/>
              <p:nvPr/>
            </p:nvCxnSpPr>
            <p:spPr>
              <a:xfrm rot="10800000">
                <a:off x="554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16" name="Google Shape;516;p40"/>
              <p:cNvCxnSpPr/>
              <p:nvPr/>
            </p:nvCxnSpPr>
            <p:spPr>
              <a:xfrm rot="10800000">
                <a:off x="5557"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17" name="Google Shape;517;p40"/>
              <p:cNvCxnSpPr/>
              <p:nvPr/>
            </p:nvCxnSpPr>
            <p:spPr>
              <a:xfrm rot="10800000">
                <a:off x="557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18" name="Google Shape;518;p40"/>
              <p:cNvCxnSpPr/>
              <p:nvPr/>
            </p:nvCxnSpPr>
            <p:spPr>
              <a:xfrm rot="10800000">
                <a:off x="559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19" name="Google Shape;519;p40"/>
              <p:cNvCxnSpPr/>
              <p:nvPr/>
            </p:nvCxnSpPr>
            <p:spPr>
              <a:xfrm rot="10800000">
                <a:off x="560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20" name="Google Shape;520;p40"/>
              <p:cNvCxnSpPr/>
              <p:nvPr/>
            </p:nvCxnSpPr>
            <p:spPr>
              <a:xfrm rot="10800000">
                <a:off x="562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21" name="Google Shape;521;p40"/>
              <p:cNvCxnSpPr/>
              <p:nvPr/>
            </p:nvCxnSpPr>
            <p:spPr>
              <a:xfrm rot="10800000">
                <a:off x="564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22" name="Google Shape;522;p40"/>
              <p:cNvCxnSpPr/>
              <p:nvPr/>
            </p:nvCxnSpPr>
            <p:spPr>
              <a:xfrm rot="10800000">
                <a:off x="565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23" name="Google Shape;523;p40"/>
              <p:cNvCxnSpPr/>
              <p:nvPr/>
            </p:nvCxnSpPr>
            <p:spPr>
              <a:xfrm rot="10800000">
                <a:off x="567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24" name="Google Shape;524;p40"/>
              <p:cNvCxnSpPr/>
              <p:nvPr/>
            </p:nvCxnSpPr>
            <p:spPr>
              <a:xfrm rot="10800000">
                <a:off x="569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25" name="Google Shape;525;p40"/>
              <p:cNvCxnSpPr/>
              <p:nvPr/>
            </p:nvCxnSpPr>
            <p:spPr>
              <a:xfrm rot="10800000">
                <a:off x="570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26" name="Google Shape;526;p40"/>
              <p:cNvCxnSpPr/>
              <p:nvPr/>
            </p:nvCxnSpPr>
            <p:spPr>
              <a:xfrm rot="10800000">
                <a:off x="572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27" name="Google Shape;527;p40"/>
              <p:cNvCxnSpPr/>
              <p:nvPr/>
            </p:nvCxnSpPr>
            <p:spPr>
              <a:xfrm rot="10800000">
                <a:off x="574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28" name="Google Shape;528;p40"/>
              <p:cNvCxnSpPr/>
              <p:nvPr/>
            </p:nvCxnSpPr>
            <p:spPr>
              <a:xfrm rot="10800000">
                <a:off x="575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29" name="Google Shape;529;p40"/>
              <p:cNvCxnSpPr/>
              <p:nvPr/>
            </p:nvCxnSpPr>
            <p:spPr>
              <a:xfrm rot="10800000">
                <a:off x="577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30" name="Google Shape;530;p40"/>
              <p:cNvCxnSpPr/>
              <p:nvPr/>
            </p:nvCxnSpPr>
            <p:spPr>
              <a:xfrm rot="10800000">
                <a:off x="579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31" name="Google Shape;531;p40"/>
              <p:cNvCxnSpPr/>
              <p:nvPr/>
            </p:nvCxnSpPr>
            <p:spPr>
              <a:xfrm rot="10800000">
                <a:off x="580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32" name="Google Shape;532;p40"/>
              <p:cNvCxnSpPr/>
              <p:nvPr/>
            </p:nvCxnSpPr>
            <p:spPr>
              <a:xfrm rot="10800000">
                <a:off x="5824"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33" name="Google Shape;533;p40"/>
              <p:cNvCxnSpPr/>
              <p:nvPr/>
            </p:nvCxnSpPr>
            <p:spPr>
              <a:xfrm rot="10800000">
                <a:off x="584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34" name="Google Shape;534;p40"/>
              <p:cNvCxnSpPr/>
              <p:nvPr/>
            </p:nvCxnSpPr>
            <p:spPr>
              <a:xfrm rot="10800000">
                <a:off x="585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35" name="Google Shape;535;p40"/>
              <p:cNvCxnSpPr/>
              <p:nvPr/>
            </p:nvCxnSpPr>
            <p:spPr>
              <a:xfrm rot="10800000">
                <a:off x="5875"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36" name="Google Shape;536;p40"/>
              <p:cNvCxnSpPr/>
              <p:nvPr/>
            </p:nvCxnSpPr>
            <p:spPr>
              <a:xfrm rot="10800000">
                <a:off x="589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37" name="Google Shape;537;p40"/>
              <p:cNvCxnSpPr/>
              <p:nvPr/>
            </p:nvCxnSpPr>
            <p:spPr>
              <a:xfrm rot="10800000">
                <a:off x="590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38" name="Google Shape;538;p40"/>
              <p:cNvCxnSpPr/>
              <p:nvPr/>
            </p:nvCxnSpPr>
            <p:spPr>
              <a:xfrm rot="10800000">
                <a:off x="5925"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39" name="Google Shape;539;p40"/>
              <p:cNvCxnSpPr/>
              <p:nvPr/>
            </p:nvCxnSpPr>
            <p:spPr>
              <a:xfrm rot="10800000">
                <a:off x="594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40" name="Google Shape;540;p40"/>
              <p:cNvCxnSpPr/>
              <p:nvPr/>
            </p:nvCxnSpPr>
            <p:spPr>
              <a:xfrm rot="10800000">
                <a:off x="595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41" name="Google Shape;541;p40"/>
              <p:cNvCxnSpPr/>
              <p:nvPr/>
            </p:nvCxnSpPr>
            <p:spPr>
              <a:xfrm rot="10800000">
                <a:off x="5975"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42" name="Google Shape;542;p40"/>
              <p:cNvCxnSpPr/>
              <p:nvPr/>
            </p:nvCxnSpPr>
            <p:spPr>
              <a:xfrm rot="10800000">
                <a:off x="599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43" name="Google Shape;543;p40"/>
              <p:cNvCxnSpPr/>
              <p:nvPr/>
            </p:nvCxnSpPr>
            <p:spPr>
              <a:xfrm rot="10800000">
                <a:off x="600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44" name="Google Shape;544;p40"/>
              <p:cNvCxnSpPr/>
              <p:nvPr/>
            </p:nvCxnSpPr>
            <p:spPr>
              <a:xfrm rot="10800000">
                <a:off x="6025"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45" name="Google Shape;545;p40"/>
              <p:cNvCxnSpPr/>
              <p:nvPr/>
            </p:nvCxnSpPr>
            <p:spPr>
              <a:xfrm rot="10800000">
                <a:off x="604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46" name="Google Shape;546;p40"/>
              <p:cNvCxnSpPr/>
              <p:nvPr/>
            </p:nvCxnSpPr>
            <p:spPr>
              <a:xfrm rot="10800000">
                <a:off x="605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47" name="Google Shape;547;p40"/>
              <p:cNvCxnSpPr/>
              <p:nvPr/>
            </p:nvCxnSpPr>
            <p:spPr>
              <a:xfrm rot="10800000">
                <a:off x="6075"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48" name="Google Shape;548;p40"/>
              <p:cNvCxnSpPr/>
              <p:nvPr/>
            </p:nvCxnSpPr>
            <p:spPr>
              <a:xfrm rot="10800000">
                <a:off x="6091"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49" name="Google Shape;549;p40"/>
              <p:cNvCxnSpPr/>
              <p:nvPr/>
            </p:nvCxnSpPr>
            <p:spPr>
              <a:xfrm rot="10800000">
                <a:off x="610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50" name="Google Shape;550;p40"/>
              <p:cNvCxnSpPr/>
              <p:nvPr/>
            </p:nvCxnSpPr>
            <p:spPr>
              <a:xfrm rot="10800000">
                <a:off x="6125"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51" name="Google Shape;551;p40"/>
              <p:cNvCxnSpPr/>
              <p:nvPr/>
            </p:nvCxnSpPr>
            <p:spPr>
              <a:xfrm rot="10800000">
                <a:off x="6142"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52" name="Google Shape;552;p40"/>
              <p:cNvCxnSpPr/>
              <p:nvPr/>
            </p:nvCxnSpPr>
            <p:spPr>
              <a:xfrm rot="10800000">
                <a:off x="615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53" name="Google Shape;553;p40"/>
              <p:cNvCxnSpPr/>
              <p:nvPr/>
            </p:nvCxnSpPr>
            <p:spPr>
              <a:xfrm rot="10800000">
                <a:off x="6175"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54" name="Google Shape;554;p40"/>
              <p:cNvCxnSpPr/>
              <p:nvPr/>
            </p:nvCxnSpPr>
            <p:spPr>
              <a:xfrm rot="10800000">
                <a:off x="6192"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55" name="Google Shape;555;p40"/>
              <p:cNvCxnSpPr/>
              <p:nvPr/>
            </p:nvCxnSpPr>
            <p:spPr>
              <a:xfrm rot="10800000">
                <a:off x="6208"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56" name="Google Shape;556;p40"/>
              <p:cNvCxnSpPr/>
              <p:nvPr/>
            </p:nvCxnSpPr>
            <p:spPr>
              <a:xfrm rot="10800000">
                <a:off x="6225" y="3746"/>
                <a:ext cx="0" cy="13"/>
              </a:xfrm>
              <a:prstGeom prst="straightConnector1">
                <a:avLst/>
              </a:prstGeom>
              <a:noFill/>
              <a:ln cap="flat" cmpd="sng" w="9525">
                <a:solidFill>
                  <a:srgbClr val="000000"/>
                </a:solidFill>
                <a:prstDash val="solid"/>
                <a:round/>
                <a:headEnd len="med" w="med" type="none"/>
                <a:tailEnd len="med" w="med" type="none"/>
              </a:ln>
            </p:spPr>
          </p:cxnSp>
          <p:cxnSp>
            <p:nvCxnSpPr>
              <p:cNvPr id="557" name="Google Shape;557;p40"/>
              <p:cNvCxnSpPr/>
              <p:nvPr/>
            </p:nvCxnSpPr>
            <p:spPr>
              <a:xfrm rot="10800000">
                <a:off x="6242" y="3746"/>
                <a:ext cx="0" cy="13"/>
              </a:xfrm>
              <a:prstGeom prst="straightConnector1">
                <a:avLst/>
              </a:prstGeom>
              <a:noFill/>
              <a:ln cap="flat" cmpd="sng" w="9525">
                <a:solidFill>
                  <a:srgbClr val="000000"/>
                </a:solidFill>
                <a:prstDash val="solid"/>
                <a:round/>
                <a:headEnd len="med" w="med" type="none"/>
                <a:tailEnd len="med" w="med" type="none"/>
              </a:ln>
            </p:spPr>
          </p:cxnSp>
          <p:sp>
            <p:nvSpPr>
              <p:cNvPr id="558" name="Google Shape;558;p40"/>
              <p:cNvSpPr/>
              <p:nvPr/>
            </p:nvSpPr>
            <p:spPr>
              <a:xfrm>
                <a:off x="4960" y="3772"/>
                <a:ext cx="74"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9.52</a:t>
                </a:r>
                <a:endParaRPr b="0" i="0" sz="2400" u="none" cap="none" strike="noStrike">
                  <a:solidFill>
                    <a:schemeClr val="dk1"/>
                  </a:solidFill>
                  <a:latin typeface="Arial"/>
                  <a:ea typeface="Arial"/>
                  <a:cs typeface="Arial"/>
                  <a:sym typeface="Arial"/>
                </a:endParaRPr>
              </a:p>
            </p:txBody>
          </p:sp>
          <p:sp>
            <p:nvSpPr>
              <p:cNvPr id="559" name="Google Shape;559;p40"/>
              <p:cNvSpPr/>
              <p:nvPr/>
            </p:nvSpPr>
            <p:spPr>
              <a:xfrm>
                <a:off x="5127" y="3772"/>
                <a:ext cx="74"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9.56</a:t>
                </a:r>
                <a:endParaRPr b="0" i="0" sz="2400" u="none" cap="none" strike="noStrike">
                  <a:solidFill>
                    <a:schemeClr val="dk1"/>
                  </a:solidFill>
                  <a:latin typeface="Arial"/>
                  <a:ea typeface="Arial"/>
                  <a:cs typeface="Arial"/>
                  <a:sym typeface="Arial"/>
                </a:endParaRPr>
              </a:p>
            </p:txBody>
          </p:sp>
          <p:sp>
            <p:nvSpPr>
              <p:cNvPr id="560" name="Google Shape;560;p40"/>
              <p:cNvSpPr/>
              <p:nvPr/>
            </p:nvSpPr>
            <p:spPr>
              <a:xfrm>
                <a:off x="5294" y="3772"/>
                <a:ext cx="74"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9.60</a:t>
                </a:r>
                <a:endParaRPr b="0" i="0" sz="2400" u="none" cap="none" strike="noStrike">
                  <a:solidFill>
                    <a:schemeClr val="dk1"/>
                  </a:solidFill>
                  <a:latin typeface="Arial"/>
                  <a:ea typeface="Arial"/>
                  <a:cs typeface="Arial"/>
                  <a:sym typeface="Arial"/>
                </a:endParaRPr>
              </a:p>
            </p:txBody>
          </p:sp>
          <p:sp>
            <p:nvSpPr>
              <p:cNvPr id="561" name="Google Shape;561;p40"/>
              <p:cNvSpPr/>
              <p:nvPr/>
            </p:nvSpPr>
            <p:spPr>
              <a:xfrm>
                <a:off x="5460" y="3772"/>
                <a:ext cx="74"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9.64</a:t>
                </a:r>
                <a:endParaRPr b="0" i="0" sz="2400" u="none" cap="none" strike="noStrike">
                  <a:solidFill>
                    <a:schemeClr val="dk1"/>
                  </a:solidFill>
                  <a:latin typeface="Arial"/>
                  <a:ea typeface="Arial"/>
                  <a:cs typeface="Arial"/>
                  <a:sym typeface="Arial"/>
                </a:endParaRPr>
              </a:p>
            </p:txBody>
          </p:sp>
          <p:sp>
            <p:nvSpPr>
              <p:cNvPr id="562" name="Google Shape;562;p40"/>
              <p:cNvSpPr/>
              <p:nvPr/>
            </p:nvSpPr>
            <p:spPr>
              <a:xfrm>
                <a:off x="5627" y="3772"/>
                <a:ext cx="74"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9.68</a:t>
                </a:r>
                <a:endParaRPr b="0" i="0" sz="2400" u="none" cap="none" strike="noStrike">
                  <a:solidFill>
                    <a:schemeClr val="dk1"/>
                  </a:solidFill>
                  <a:latin typeface="Arial"/>
                  <a:ea typeface="Arial"/>
                  <a:cs typeface="Arial"/>
                  <a:sym typeface="Arial"/>
                </a:endParaRPr>
              </a:p>
            </p:txBody>
          </p:sp>
          <p:sp>
            <p:nvSpPr>
              <p:cNvPr id="563" name="Google Shape;563;p40"/>
              <p:cNvSpPr/>
              <p:nvPr/>
            </p:nvSpPr>
            <p:spPr>
              <a:xfrm>
                <a:off x="5794" y="3772"/>
                <a:ext cx="74"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9.72</a:t>
                </a:r>
                <a:endParaRPr b="0" i="0" sz="2400" u="none" cap="none" strike="noStrike">
                  <a:solidFill>
                    <a:schemeClr val="dk1"/>
                  </a:solidFill>
                  <a:latin typeface="Arial"/>
                  <a:ea typeface="Arial"/>
                  <a:cs typeface="Arial"/>
                  <a:sym typeface="Arial"/>
                </a:endParaRPr>
              </a:p>
            </p:txBody>
          </p:sp>
          <p:sp>
            <p:nvSpPr>
              <p:cNvPr id="564" name="Google Shape;564;p40"/>
              <p:cNvSpPr/>
              <p:nvPr/>
            </p:nvSpPr>
            <p:spPr>
              <a:xfrm>
                <a:off x="5961" y="3772"/>
                <a:ext cx="74"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9.76</a:t>
                </a:r>
                <a:endParaRPr b="0" i="0" sz="2400" u="none" cap="none" strike="noStrike">
                  <a:solidFill>
                    <a:schemeClr val="dk1"/>
                  </a:solidFill>
                  <a:latin typeface="Arial"/>
                  <a:ea typeface="Arial"/>
                  <a:cs typeface="Arial"/>
                  <a:sym typeface="Arial"/>
                </a:endParaRPr>
              </a:p>
            </p:txBody>
          </p:sp>
          <p:sp>
            <p:nvSpPr>
              <p:cNvPr id="565" name="Google Shape;565;p40"/>
              <p:cNvSpPr/>
              <p:nvPr/>
            </p:nvSpPr>
            <p:spPr>
              <a:xfrm>
                <a:off x="6128" y="3772"/>
                <a:ext cx="74"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9.80</a:t>
                </a:r>
                <a:endParaRPr b="0" i="0" sz="2400" u="none" cap="none" strike="noStrike">
                  <a:solidFill>
                    <a:schemeClr val="dk1"/>
                  </a:solidFill>
                  <a:latin typeface="Arial"/>
                  <a:ea typeface="Arial"/>
                  <a:cs typeface="Arial"/>
                  <a:sym typeface="Arial"/>
                </a:endParaRPr>
              </a:p>
            </p:txBody>
          </p:sp>
          <p:cxnSp>
            <p:nvCxnSpPr>
              <p:cNvPr id="566" name="Google Shape;566;p40"/>
              <p:cNvCxnSpPr/>
              <p:nvPr/>
            </p:nvCxnSpPr>
            <p:spPr>
              <a:xfrm rot="10800000">
                <a:off x="5007"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67" name="Google Shape;567;p40"/>
              <p:cNvCxnSpPr/>
              <p:nvPr/>
            </p:nvCxnSpPr>
            <p:spPr>
              <a:xfrm rot="10800000">
                <a:off x="5090"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68" name="Google Shape;568;p40"/>
              <p:cNvCxnSpPr/>
              <p:nvPr/>
            </p:nvCxnSpPr>
            <p:spPr>
              <a:xfrm rot="10800000">
                <a:off x="5174"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69" name="Google Shape;569;p40"/>
              <p:cNvCxnSpPr/>
              <p:nvPr/>
            </p:nvCxnSpPr>
            <p:spPr>
              <a:xfrm rot="10800000">
                <a:off x="5257"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70" name="Google Shape;570;p40"/>
              <p:cNvCxnSpPr/>
              <p:nvPr/>
            </p:nvCxnSpPr>
            <p:spPr>
              <a:xfrm rot="10800000">
                <a:off x="5341"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71" name="Google Shape;571;p40"/>
              <p:cNvCxnSpPr/>
              <p:nvPr/>
            </p:nvCxnSpPr>
            <p:spPr>
              <a:xfrm rot="10800000">
                <a:off x="5424"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72" name="Google Shape;572;p40"/>
              <p:cNvCxnSpPr/>
              <p:nvPr/>
            </p:nvCxnSpPr>
            <p:spPr>
              <a:xfrm rot="10800000">
                <a:off x="5507"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73" name="Google Shape;573;p40"/>
              <p:cNvCxnSpPr/>
              <p:nvPr/>
            </p:nvCxnSpPr>
            <p:spPr>
              <a:xfrm rot="10800000">
                <a:off x="5591"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74" name="Google Shape;574;p40"/>
              <p:cNvCxnSpPr/>
              <p:nvPr/>
            </p:nvCxnSpPr>
            <p:spPr>
              <a:xfrm rot="10800000">
                <a:off x="5674"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75" name="Google Shape;575;p40"/>
              <p:cNvCxnSpPr/>
              <p:nvPr/>
            </p:nvCxnSpPr>
            <p:spPr>
              <a:xfrm rot="10800000">
                <a:off x="5758"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76" name="Google Shape;576;p40"/>
              <p:cNvCxnSpPr/>
              <p:nvPr/>
            </p:nvCxnSpPr>
            <p:spPr>
              <a:xfrm rot="10800000">
                <a:off x="5841"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77" name="Google Shape;577;p40"/>
              <p:cNvCxnSpPr/>
              <p:nvPr/>
            </p:nvCxnSpPr>
            <p:spPr>
              <a:xfrm rot="10800000">
                <a:off x="5925"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78" name="Google Shape;578;p40"/>
              <p:cNvCxnSpPr/>
              <p:nvPr/>
            </p:nvCxnSpPr>
            <p:spPr>
              <a:xfrm rot="10800000">
                <a:off x="6008"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79" name="Google Shape;579;p40"/>
              <p:cNvCxnSpPr/>
              <p:nvPr/>
            </p:nvCxnSpPr>
            <p:spPr>
              <a:xfrm rot="10800000">
                <a:off x="6091"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80" name="Google Shape;580;p40"/>
              <p:cNvCxnSpPr/>
              <p:nvPr/>
            </p:nvCxnSpPr>
            <p:spPr>
              <a:xfrm rot="10800000">
                <a:off x="6175" y="3746"/>
                <a:ext cx="0" cy="26"/>
              </a:xfrm>
              <a:prstGeom prst="straightConnector1">
                <a:avLst/>
              </a:prstGeom>
              <a:noFill/>
              <a:ln cap="flat" cmpd="sng" w="9525">
                <a:solidFill>
                  <a:srgbClr val="000000"/>
                </a:solidFill>
                <a:prstDash val="solid"/>
                <a:round/>
                <a:headEnd len="med" w="med" type="none"/>
                <a:tailEnd len="med" w="med" type="none"/>
              </a:ln>
            </p:spPr>
          </p:cxnSp>
          <p:cxnSp>
            <p:nvCxnSpPr>
              <p:cNvPr id="581" name="Google Shape;581;p40"/>
              <p:cNvCxnSpPr/>
              <p:nvPr/>
            </p:nvCxnSpPr>
            <p:spPr>
              <a:xfrm rot="10800000">
                <a:off x="4959" y="2357"/>
                <a:ext cx="0" cy="1389"/>
              </a:xfrm>
              <a:prstGeom prst="straightConnector1">
                <a:avLst/>
              </a:prstGeom>
              <a:noFill/>
              <a:ln cap="flat" cmpd="sng" w="9525">
                <a:solidFill>
                  <a:srgbClr val="000000"/>
                </a:solidFill>
                <a:prstDash val="solid"/>
                <a:round/>
                <a:headEnd len="med" w="med" type="none"/>
                <a:tailEnd len="med" w="med" type="none"/>
              </a:ln>
            </p:spPr>
          </p:cxnSp>
          <p:cxnSp>
            <p:nvCxnSpPr>
              <p:cNvPr id="582" name="Google Shape;582;p40"/>
              <p:cNvCxnSpPr/>
              <p:nvPr/>
            </p:nvCxnSpPr>
            <p:spPr>
              <a:xfrm>
                <a:off x="4957" y="3746"/>
                <a:ext cx="2" cy="0"/>
              </a:xfrm>
              <a:prstGeom prst="straightConnector1">
                <a:avLst/>
              </a:prstGeom>
              <a:noFill/>
              <a:ln cap="flat" cmpd="sng" w="9525">
                <a:solidFill>
                  <a:srgbClr val="000000"/>
                </a:solidFill>
                <a:prstDash val="solid"/>
                <a:round/>
                <a:headEnd len="med" w="med" type="none"/>
                <a:tailEnd len="med" w="med" type="none"/>
              </a:ln>
            </p:spPr>
          </p:cxnSp>
          <p:cxnSp>
            <p:nvCxnSpPr>
              <p:cNvPr id="583" name="Google Shape;583;p40"/>
              <p:cNvCxnSpPr/>
              <p:nvPr/>
            </p:nvCxnSpPr>
            <p:spPr>
              <a:xfrm>
                <a:off x="4957" y="3727"/>
                <a:ext cx="2" cy="0"/>
              </a:xfrm>
              <a:prstGeom prst="straightConnector1">
                <a:avLst/>
              </a:prstGeom>
              <a:noFill/>
              <a:ln cap="flat" cmpd="sng" w="9525">
                <a:solidFill>
                  <a:srgbClr val="000000"/>
                </a:solidFill>
                <a:prstDash val="solid"/>
                <a:round/>
                <a:headEnd len="med" w="med" type="none"/>
                <a:tailEnd len="med" w="med" type="none"/>
              </a:ln>
            </p:spPr>
          </p:cxnSp>
          <p:cxnSp>
            <p:nvCxnSpPr>
              <p:cNvPr id="584" name="Google Shape;584;p40"/>
              <p:cNvCxnSpPr/>
              <p:nvPr/>
            </p:nvCxnSpPr>
            <p:spPr>
              <a:xfrm>
                <a:off x="4957" y="3708"/>
                <a:ext cx="2" cy="0"/>
              </a:xfrm>
              <a:prstGeom prst="straightConnector1">
                <a:avLst/>
              </a:prstGeom>
              <a:noFill/>
              <a:ln cap="flat" cmpd="sng" w="9525">
                <a:solidFill>
                  <a:srgbClr val="000000"/>
                </a:solidFill>
                <a:prstDash val="solid"/>
                <a:round/>
                <a:headEnd len="med" w="med" type="none"/>
                <a:tailEnd len="med" w="med" type="none"/>
              </a:ln>
            </p:spPr>
          </p:cxnSp>
          <p:cxnSp>
            <p:nvCxnSpPr>
              <p:cNvPr id="585" name="Google Shape;585;p40"/>
              <p:cNvCxnSpPr/>
              <p:nvPr/>
            </p:nvCxnSpPr>
            <p:spPr>
              <a:xfrm>
                <a:off x="4957" y="3689"/>
                <a:ext cx="2" cy="0"/>
              </a:xfrm>
              <a:prstGeom prst="straightConnector1">
                <a:avLst/>
              </a:prstGeom>
              <a:noFill/>
              <a:ln cap="flat" cmpd="sng" w="9525">
                <a:solidFill>
                  <a:srgbClr val="000000"/>
                </a:solidFill>
                <a:prstDash val="solid"/>
                <a:round/>
                <a:headEnd len="med" w="med" type="none"/>
                <a:tailEnd len="med" w="med" type="none"/>
              </a:ln>
            </p:spPr>
          </p:cxnSp>
          <p:cxnSp>
            <p:nvCxnSpPr>
              <p:cNvPr id="586" name="Google Shape;586;p40"/>
              <p:cNvCxnSpPr/>
              <p:nvPr/>
            </p:nvCxnSpPr>
            <p:spPr>
              <a:xfrm>
                <a:off x="4957" y="3670"/>
                <a:ext cx="2" cy="0"/>
              </a:xfrm>
              <a:prstGeom prst="straightConnector1">
                <a:avLst/>
              </a:prstGeom>
              <a:noFill/>
              <a:ln cap="flat" cmpd="sng" w="9525">
                <a:solidFill>
                  <a:srgbClr val="000000"/>
                </a:solidFill>
                <a:prstDash val="solid"/>
                <a:round/>
                <a:headEnd len="med" w="med" type="none"/>
                <a:tailEnd len="med" w="med" type="none"/>
              </a:ln>
            </p:spPr>
          </p:cxnSp>
          <p:cxnSp>
            <p:nvCxnSpPr>
              <p:cNvPr id="587" name="Google Shape;587;p40"/>
              <p:cNvCxnSpPr/>
              <p:nvPr/>
            </p:nvCxnSpPr>
            <p:spPr>
              <a:xfrm>
                <a:off x="4957" y="3651"/>
                <a:ext cx="2" cy="0"/>
              </a:xfrm>
              <a:prstGeom prst="straightConnector1">
                <a:avLst/>
              </a:prstGeom>
              <a:noFill/>
              <a:ln cap="flat" cmpd="sng" w="9525">
                <a:solidFill>
                  <a:srgbClr val="000000"/>
                </a:solidFill>
                <a:prstDash val="solid"/>
                <a:round/>
                <a:headEnd len="med" w="med" type="none"/>
                <a:tailEnd len="med" w="med" type="none"/>
              </a:ln>
            </p:spPr>
          </p:cxnSp>
          <p:cxnSp>
            <p:nvCxnSpPr>
              <p:cNvPr id="588" name="Google Shape;588;p40"/>
              <p:cNvCxnSpPr/>
              <p:nvPr/>
            </p:nvCxnSpPr>
            <p:spPr>
              <a:xfrm>
                <a:off x="4957" y="3632"/>
                <a:ext cx="2" cy="0"/>
              </a:xfrm>
              <a:prstGeom prst="straightConnector1">
                <a:avLst/>
              </a:prstGeom>
              <a:noFill/>
              <a:ln cap="flat" cmpd="sng" w="9525">
                <a:solidFill>
                  <a:srgbClr val="000000"/>
                </a:solidFill>
                <a:prstDash val="solid"/>
                <a:round/>
                <a:headEnd len="med" w="med" type="none"/>
                <a:tailEnd len="med" w="med" type="none"/>
              </a:ln>
            </p:spPr>
          </p:cxnSp>
          <p:cxnSp>
            <p:nvCxnSpPr>
              <p:cNvPr id="589" name="Google Shape;589;p40"/>
              <p:cNvCxnSpPr/>
              <p:nvPr/>
            </p:nvCxnSpPr>
            <p:spPr>
              <a:xfrm>
                <a:off x="4957" y="3613"/>
                <a:ext cx="2" cy="0"/>
              </a:xfrm>
              <a:prstGeom prst="straightConnector1">
                <a:avLst/>
              </a:prstGeom>
              <a:noFill/>
              <a:ln cap="flat" cmpd="sng" w="9525">
                <a:solidFill>
                  <a:srgbClr val="000000"/>
                </a:solidFill>
                <a:prstDash val="solid"/>
                <a:round/>
                <a:headEnd len="med" w="med" type="none"/>
                <a:tailEnd len="med" w="med" type="none"/>
              </a:ln>
            </p:spPr>
          </p:cxnSp>
          <p:cxnSp>
            <p:nvCxnSpPr>
              <p:cNvPr id="590" name="Google Shape;590;p40"/>
              <p:cNvCxnSpPr/>
              <p:nvPr/>
            </p:nvCxnSpPr>
            <p:spPr>
              <a:xfrm>
                <a:off x="4957" y="3594"/>
                <a:ext cx="2" cy="0"/>
              </a:xfrm>
              <a:prstGeom prst="straightConnector1">
                <a:avLst/>
              </a:prstGeom>
              <a:noFill/>
              <a:ln cap="flat" cmpd="sng" w="9525">
                <a:solidFill>
                  <a:srgbClr val="000000"/>
                </a:solidFill>
                <a:prstDash val="solid"/>
                <a:round/>
                <a:headEnd len="med" w="med" type="none"/>
                <a:tailEnd len="med" w="med" type="none"/>
              </a:ln>
            </p:spPr>
          </p:cxnSp>
          <p:cxnSp>
            <p:nvCxnSpPr>
              <p:cNvPr id="591" name="Google Shape;591;p40"/>
              <p:cNvCxnSpPr/>
              <p:nvPr/>
            </p:nvCxnSpPr>
            <p:spPr>
              <a:xfrm>
                <a:off x="4957" y="3575"/>
                <a:ext cx="2" cy="0"/>
              </a:xfrm>
              <a:prstGeom prst="straightConnector1">
                <a:avLst/>
              </a:prstGeom>
              <a:noFill/>
              <a:ln cap="flat" cmpd="sng" w="9525">
                <a:solidFill>
                  <a:srgbClr val="000000"/>
                </a:solidFill>
                <a:prstDash val="solid"/>
                <a:round/>
                <a:headEnd len="med" w="med" type="none"/>
                <a:tailEnd len="med" w="med" type="none"/>
              </a:ln>
            </p:spPr>
          </p:cxnSp>
          <p:cxnSp>
            <p:nvCxnSpPr>
              <p:cNvPr id="592" name="Google Shape;592;p40"/>
              <p:cNvCxnSpPr/>
              <p:nvPr/>
            </p:nvCxnSpPr>
            <p:spPr>
              <a:xfrm>
                <a:off x="4957" y="3556"/>
                <a:ext cx="2" cy="0"/>
              </a:xfrm>
              <a:prstGeom prst="straightConnector1">
                <a:avLst/>
              </a:prstGeom>
              <a:noFill/>
              <a:ln cap="flat" cmpd="sng" w="9525">
                <a:solidFill>
                  <a:srgbClr val="000000"/>
                </a:solidFill>
                <a:prstDash val="solid"/>
                <a:round/>
                <a:headEnd len="med" w="med" type="none"/>
                <a:tailEnd len="med" w="med" type="none"/>
              </a:ln>
            </p:spPr>
          </p:cxnSp>
          <p:cxnSp>
            <p:nvCxnSpPr>
              <p:cNvPr id="593" name="Google Shape;593;p40"/>
              <p:cNvCxnSpPr/>
              <p:nvPr/>
            </p:nvCxnSpPr>
            <p:spPr>
              <a:xfrm>
                <a:off x="4957" y="3537"/>
                <a:ext cx="2" cy="0"/>
              </a:xfrm>
              <a:prstGeom prst="straightConnector1">
                <a:avLst/>
              </a:prstGeom>
              <a:noFill/>
              <a:ln cap="flat" cmpd="sng" w="9525">
                <a:solidFill>
                  <a:srgbClr val="000000"/>
                </a:solidFill>
                <a:prstDash val="solid"/>
                <a:round/>
                <a:headEnd len="med" w="med" type="none"/>
                <a:tailEnd len="med" w="med" type="none"/>
              </a:ln>
            </p:spPr>
          </p:cxnSp>
          <p:cxnSp>
            <p:nvCxnSpPr>
              <p:cNvPr id="594" name="Google Shape;594;p40"/>
              <p:cNvCxnSpPr/>
              <p:nvPr/>
            </p:nvCxnSpPr>
            <p:spPr>
              <a:xfrm>
                <a:off x="4957" y="3518"/>
                <a:ext cx="2" cy="0"/>
              </a:xfrm>
              <a:prstGeom prst="straightConnector1">
                <a:avLst/>
              </a:prstGeom>
              <a:noFill/>
              <a:ln cap="flat" cmpd="sng" w="9525">
                <a:solidFill>
                  <a:srgbClr val="000000"/>
                </a:solidFill>
                <a:prstDash val="solid"/>
                <a:round/>
                <a:headEnd len="med" w="med" type="none"/>
                <a:tailEnd len="med" w="med" type="none"/>
              </a:ln>
            </p:spPr>
          </p:cxnSp>
          <p:cxnSp>
            <p:nvCxnSpPr>
              <p:cNvPr id="595" name="Google Shape;595;p40"/>
              <p:cNvCxnSpPr/>
              <p:nvPr/>
            </p:nvCxnSpPr>
            <p:spPr>
              <a:xfrm>
                <a:off x="4957" y="3499"/>
                <a:ext cx="2" cy="0"/>
              </a:xfrm>
              <a:prstGeom prst="straightConnector1">
                <a:avLst/>
              </a:prstGeom>
              <a:noFill/>
              <a:ln cap="flat" cmpd="sng" w="9525">
                <a:solidFill>
                  <a:srgbClr val="000000"/>
                </a:solidFill>
                <a:prstDash val="solid"/>
                <a:round/>
                <a:headEnd len="med" w="med" type="none"/>
                <a:tailEnd len="med" w="med" type="none"/>
              </a:ln>
            </p:spPr>
          </p:cxnSp>
          <p:cxnSp>
            <p:nvCxnSpPr>
              <p:cNvPr id="596" name="Google Shape;596;p40"/>
              <p:cNvCxnSpPr/>
              <p:nvPr/>
            </p:nvCxnSpPr>
            <p:spPr>
              <a:xfrm>
                <a:off x="4957" y="3480"/>
                <a:ext cx="2" cy="0"/>
              </a:xfrm>
              <a:prstGeom prst="straightConnector1">
                <a:avLst/>
              </a:prstGeom>
              <a:noFill/>
              <a:ln cap="flat" cmpd="sng" w="9525">
                <a:solidFill>
                  <a:srgbClr val="000000"/>
                </a:solidFill>
                <a:prstDash val="solid"/>
                <a:round/>
                <a:headEnd len="med" w="med" type="none"/>
                <a:tailEnd len="med" w="med" type="none"/>
              </a:ln>
            </p:spPr>
          </p:cxnSp>
          <p:cxnSp>
            <p:nvCxnSpPr>
              <p:cNvPr id="597" name="Google Shape;597;p40"/>
              <p:cNvCxnSpPr/>
              <p:nvPr/>
            </p:nvCxnSpPr>
            <p:spPr>
              <a:xfrm>
                <a:off x="4957" y="3461"/>
                <a:ext cx="2" cy="0"/>
              </a:xfrm>
              <a:prstGeom prst="straightConnector1">
                <a:avLst/>
              </a:prstGeom>
              <a:noFill/>
              <a:ln cap="flat" cmpd="sng" w="9525">
                <a:solidFill>
                  <a:srgbClr val="000000"/>
                </a:solidFill>
                <a:prstDash val="solid"/>
                <a:round/>
                <a:headEnd len="med" w="med" type="none"/>
                <a:tailEnd len="med" w="med" type="none"/>
              </a:ln>
            </p:spPr>
          </p:cxnSp>
          <p:cxnSp>
            <p:nvCxnSpPr>
              <p:cNvPr id="598" name="Google Shape;598;p40"/>
              <p:cNvCxnSpPr/>
              <p:nvPr/>
            </p:nvCxnSpPr>
            <p:spPr>
              <a:xfrm>
                <a:off x="4957" y="3442"/>
                <a:ext cx="2" cy="0"/>
              </a:xfrm>
              <a:prstGeom prst="straightConnector1">
                <a:avLst/>
              </a:prstGeom>
              <a:noFill/>
              <a:ln cap="flat" cmpd="sng" w="9525">
                <a:solidFill>
                  <a:srgbClr val="000000"/>
                </a:solidFill>
                <a:prstDash val="solid"/>
                <a:round/>
                <a:headEnd len="med" w="med" type="none"/>
                <a:tailEnd len="med" w="med" type="none"/>
              </a:ln>
            </p:spPr>
          </p:cxnSp>
          <p:cxnSp>
            <p:nvCxnSpPr>
              <p:cNvPr id="599" name="Google Shape;599;p40"/>
              <p:cNvCxnSpPr/>
              <p:nvPr/>
            </p:nvCxnSpPr>
            <p:spPr>
              <a:xfrm>
                <a:off x="4957" y="3423"/>
                <a:ext cx="2" cy="0"/>
              </a:xfrm>
              <a:prstGeom prst="straightConnector1">
                <a:avLst/>
              </a:prstGeom>
              <a:noFill/>
              <a:ln cap="flat" cmpd="sng" w="9525">
                <a:solidFill>
                  <a:srgbClr val="000000"/>
                </a:solidFill>
                <a:prstDash val="solid"/>
                <a:round/>
                <a:headEnd len="med" w="med" type="none"/>
                <a:tailEnd len="med" w="med" type="none"/>
              </a:ln>
            </p:spPr>
          </p:cxnSp>
          <p:cxnSp>
            <p:nvCxnSpPr>
              <p:cNvPr id="600" name="Google Shape;600;p40"/>
              <p:cNvCxnSpPr/>
              <p:nvPr/>
            </p:nvCxnSpPr>
            <p:spPr>
              <a:xfrm>
                <a:off x="4957" y="3404"/>
                <a:ext cx="2" cy="0"/>
              </a:xfrm>
              <a:prstGeom prst="straightConnector1">
                <a:avLst/>
              </a:prstGeom>
              <a:noFill/>
              <a:ln cap="flat" cmpd="sng" w="9525">
                <a:solidFill>
                  <a:srgbClr val="000000"/>
                </a:solidFill>
                <a:prstDash val="solid"/>
                <a:round/>
                <a:headEnd len="med" w="med" type="none"/>
                <a:tailEnd len="med" w="med" type="none"/>
              </a:ln>
            </p:spPr>
          </p:cxnSp>
          <p:cxnSp>
            <p:nvCxnSpPr>
              <p:cNvPr id="601" name="Google Shape;601;p40"/>
              <p:cNvCxnSpPr/>
              <p:nvPr/>
            </p:nvCxnSpPr>
            <p:spPr>
              <a:xfrm>
                <a:off x="4957" y="3385"/>
                <a:ext cx="2" cy="0"/>
              </a:xfrm>
              <a:prstGeom prst="straightConnector1">
                <a:avLst/>
              </a:prstGeom>
              <a:noFill/>
              <a:ln cap="flat" cmpd="sng" w="9525">
                <a:solidFill>
                  <a:srgbClr val="000000"/>
                </a:solidFill>
                <a:prstDash val="solid"/>
                <a:round/>
                <a:headEnd len="med" w="med" type="none"/>
                <a:tailEnd len="med" w="med" type="none"/>
              </a:ln>
            </p:spPr>
          </p:cxnSp>
          <p:cxnSp>
            <p:nvCxnSpPr>
              <p:cNvPr id="602" name="Google Shape;602;p40"/>
              <p:cNvCxnSpPr/>
              <p:nvPr/>
            </p:nvCxnSpPr>
            <p:spPr>
              <a:xfrm>
                <a:off x="4957" y="3366"/>
                <a:ext cx="2" cy="0"/>
              </a:xfrm>
              <a:prstGeom prst="straightConnector1">
                <a:avLst/>
              </a:prstGeom>
              <a:noFill/>
              <a:ln cap="flat" cmpd="sng" w="9525">
                <a:solidFill>
                  <a:srgbClr val="000000"/>
                </a:solidFill>
                <a:prstDash val="solid"/>
                <a:round/>
                <a:headEnd len="med" w="med" type="none"/>
                <a:tailEnd len="med" w="med" type="none"/>
              </a:ln>
            </p:spPr>
          </p:cxnSp>
          <p:cxnSp>
            <p:nvCxnSpPr>
              <p:cNvPr id="603" name="Google Shape;603;p40"/>
              <p:cNvCxnSpPr/>
              <p:nvPr/>
            </p:nvCxnSpPr>
            <p:spPr>
              <a:xfrm>
                <a:off x="4957" y="3347"/>
                <a:ext cx="2" cy="0"/>
              </a:xfrm>
              <a:prstGeom prst="straightConnector1">
                <a:avLst/>
              </a:prstGeom>
              <a:noFill/>
              <a:ln cap="flat" cmpd="sng" w="9525">
                <a:solidFill>
                  <a:srgbClr val="000000"/>
                </a:solidFill>
                <a:prstDash val="solid"/>
                <a:round/>
                <a:headEnd len="med" w="med" type="none"/>
                <a:tailEnd len="med" w="med" type="none"/>
              </a:ln>
            </p:spPr>
          </p:cxnSp>
          <p:cxnSp>
            <p:nvCxnSpPr>
              <p:cNvPr id="604" name="Google Shape;604;p40"/>
              <p:cNvCxnSpPr/>
              <p:nvPr/>
            </p:nvCxnSpPr>
            <p:spPr>
              <a:xfrm>
                <a:off x="4957" y="3328"/>
                <a:ext cx="2" cy="0"/>
              </a:xfrm>
              <a:prstGeom prst="straightConnector1">
                <a:avLst/>
              </a:prstGeom>
              <a:noFill/>
              <a:ln cap="flat" cmpd="sng" w="9525">
                <a:solidFill>
                  <a:srgbClr val="000000"/>
                </a:solidFill>
                <a:prstDash val="solid"/>
                <a:round/>
                <a:headEnd len="med" w="med" type="none"/>
                <a:tailEnd len="med" w="med" type="none"/>
              </a:ln>
            </p:spPr>
          </p:cxnSp>
          <p:cxnSp>
            <p:nvCxnSpPr>
              <p:cNvPr id="605" name="Google Shape;605;p40"/>
              <p:cNvCxnSpPr/>
              <p:nvPr/>
            </p:nvCxnSpPr>
            <p:spPr>
              <a:xfrm>
                <a:off x="4957" y="3310"/>
                <a:ext cx="2" cy="0"/>
              </a:xfrm>
              <a:prstGeom prst="straightConnector1">
                <a:avLst/>
              </a:prstGeom>
              <a:noFill/>
              <a:ln cap="flat" cmpd="sng" w="9525">
                <a:solidFill>
                  <a:srgbClr val="000000"/>
                </a:solidFill>
                <a:prstDash val="solid"/>
                <a:round/>
                <a:headEnd len="med" w="med" type="none"/>
                <a:tailEnd len="med" w="med" type="none"/>
              </a:ln>
            </p:spPr>
          </p:cxnSp>
          <p:cxnSp>
            <p:nvCxnSpPr>
              <p:cNvPr id="606" name="Google Shape;606;p40"/>
              <p:cNvCxnSpPr/>
              <p:nvPr/>
            </p:nvCxnSpPr>
            <p:spPr>
              <a:xfrm>
                <a:off x="4957" y="3291"/>
                <a:ext cx="2" cy="0"/>
              </a:xfrm>
              <a:prstGeom prst="straightConnector1">
                <a:avLst/>
              </a:prstGeom>
              <a:noFill/>
              <a:ln cap="flat" cmpd="sng" w="9525">
                <a:solidFill>
                  <a:srgbClr val="000000"/>
                </a:solidFill>
                <a:prstDash val="solid"/>
                <a:round/>
                <a:headEnd len="med" w="med" type="none"/>
                <a:tailEnd len="med" w="med" type="none"/>
              </a:ln>
            </p:spPr>
          </p:cxnSp>
          <p:cxnSp>
            <p:nvCxnSpPr>
              <p:cNvPr id="607" name="Google Shape;607;p40"/>
              <p:cNvCxnSpPr/>
              <p:nvPr/>
            </p:nvCxnSpPr>
            <p:spPr>
              <a:xfrm>
                <a:off x="4957" y="3272"/>
                <a:ext cx="2" cy="0"/>
              </a:xfrm>
              <a:prstGeom prst="straightConnector1">
                <a:avLst/>
              </a:prstGeom>
              <a:noFill/>
              <a:ln cap="flat" cmpd="sng" w="9525">
                <a:solidFill>
                  <a:srgbClr val="000000"/>
                </a:solidFill>
                <a:prstDash val="solid"/>
                <a:round/>
                <a:headEnd len="med" w="med" type="none"/>
                <a:tailEnd len="med" w="med" type="none"/>
              </a:ln>
            </p:spPr>
          </p:cxnSp>
          <p:cxnSp>
            <p:nvCxnSpPr>
              <p:cNvPr id="608" name="Google Shape;608;p40"/>
              <p:cNvCxnSpPr/>
              <p:nvPr/>
            </p:nvCxnSpPr>
            <p:spPr>
              <a:xfrm>
                <a:off x="4957" y="3253"/>
                <a:ext cx="2" cy="0"/>
              </a:xfrm>
              <a:prstGeom prst="straightConnector1">
                <a:avLst/>
              </a:prstGeom>
              <a:noFill/>
              <a:ln cap="flat" cmpd="sng" w="9525">
                <a:solidFill>
                  <a:srgbClr val="000000"/>
                </a:solidFill>
                <a:prstDash val="solid"/>
                <a:round/>
                <a:headEnd len="med" w="med" type="none"/>
                <a:tailEnd len="med" w="med" type="none"/>
              </a:ln>
            </p:spPr>
          </p:cxnSp>
          <p:cxnSp>
            <p:nvCxnSpPr>
              <p:cNvPr id="609" name="Google Shape;609;p40"/>
              <p:cNvCxnSpPr/>
              <p:nvPr/>
            </p:nvCxnSpPr>
            <p:spPr>
              <a:xfrm>
                <a:off x="4957" y="3234"/>
                <a:ext cx="2" cy="0"/>
              </a:xfrm>
              <a:prstGeom prst="straightConnector1">
                <a:avLst/>
              </a:prstGeom>
              <a:noFill/>
              <a:ln cap="flat" cmpd="sng" w="9525">
                <a:solidFill>
                  <a:srgbClr val="000000"/>
                </a:solidFill>
                <a:prstDash val="solid"/>
                <a:round/>
                <a:headEnd len="med" w="med" type="none"/>
                <a:tailEnd len="med" w="med" type="none"/>
              </a:ln>
            </p:spPr>
          </p:cxnSp>
          <p:cxnSp>
            <p:nvCxnSpPr>
              <p:cNvPr id="610" name="Google Shape;610;p40"/>
              <p:cNvCxnSpPr/>
              <p:nvPr/>
            </p:nvCxnSpPr>
            <p:spPr>
              <a:xfrm>
                <a:off x="4957" y="3215"/>
                <a:ext cx="2" cy="0"/>
              </a:xfrm>
              <a:prstGeom prst="straightConnector1">
                <a:avLst/>
              </a:prstGeom>
              <a:noFill/>
              <a:ln cap="flat" cmpd="sng" w="9525">
                <a:solidFill>
                  <a:srgbClr val="000000"/>
                </a:solidFill>
                <a:prstDash val="solid"/>
                <a:round/>
                <a:headEnd len="med" w="med" type="none"/>
                <a:tailEnd len="med" w="med" type="none"/>
              </a:ln>
            </p:spPr>
          </p:cxnSp>
          <p:cxnSp>
            <p:nvCxnSpPr>
              <p:cNvPr id="611" name="Google Shape;611;p40"/>
              <p:cNvCxnSpPr/>
              <p:nvPr/>
            </p:nvCxnSpPr>
            <p:spPr>
              <a:xfrm>
                <a:off x="4957" y="3196"/>
                <a:ext cx="2" cy="0"/>
              </a:xfrm>
              <a:prstGeom prst="straightConnector1">
                <a:avLst/>
              </a:prstGeom>
              <a:noFill/>
              <a:ln cap="flat" cmpd="sng" w="9525">
                <a:solidFill>
                  <a:srgbClr val="000000"/>
                </a:solidFill>
                <a:prstDash val="solid"/>
                <a:round/>
                <a:headEnd len="med" w="med" type="none"/>
                <a:tailEnd len="med" w="med" type="none"/>
              </a:ln>
            </p:spPr>
          </p:cxnSp>
          <p:cxnSp>
            <p:nvCxnSpPr>
              <p:cNvPr id="612" name="Google Shape;612;p40"/>
              <p:cNvCxnSpPr/>
              <p:nvPr/>
            </p:nvCxnSpPr>
            <p:spPr>
              <a:xfrm>
                <a:off x="4957" y="3177"/>
                <a:ext cx="2" cy="0"/>
              </a:xfrm>
              <a:prstGeom prst="straightConnector1">
                <a:avLst/>
              </a:prstGeom>
              <a:noFill/>
              <a:ln cap="flat" cmpd="sng" w="9525">
                <a:solidFill>
                  <a:srgbClr val="000000"/>
                </a:solidFill>
                <a:prstDash val="solid"/>
                <a:round/>
                <a:headEnd len="med" w="med" type="none"/>
                <a:tailEnd len="med" w="med" type="none"/>
              </a:ln>
            </p:spPr>
          </p:cxnSp>
          <p:cxnSp>
            <p:nvCxnSpPr>
              <p:cNvPr id="613" name="Google Shape;613;p40"/>
              <p:cNvCxnSpPr/>
              <p:nvPr/>
            </p:nvCxnSpPr>
            <p:spPr>
              <a:xfrm>
                <a:off x="4957" y="3158"/>
                <a:ext cx="2" cy="0"/>
              </a:xfrm>
              <a:prstGeom prst="straightConnector1">
                <a:avLst/>
              </a:prstGeom>
              <a:noFill/>
              <a:ln cap="flat" cmpd="sng" w="9525">
                <a:solidFill>
                  <a:srgbClr val="000000"/>
                </a:solidFill>
                <a:prstDash val="solid"/>
                <a:round/>
                <a:headEnd len="med" w="med" type="none"/>
                <a:tailEnd len="med" w="med" type="none"/>
              </a:ln>
            </p:spPr>
          </p:cxnSp>
          <p:cxnSp>
            <p:nvCxnSpPr>
              <p:cNvPr id="614" name="Google Shape;614;p40"/>
              <p:cNvCxnSpPr/>
              <p:nvPr/>
            </p:nvCxnSpPr>
            <p:spPr>
              <a:xfrm>
                <a:off x="4957" y="3139"/>
                <a:ext cx="2" cy="0"/>
              </a:xfrm>
              <a:prstGeom prst="straightConnector1">
                <a:avLst/>
              </a:prstGeom>
              <a:noFill/>
              <a:ln cap="flat" cmpd="sng" w="9525">
                <a:solidFill>
                  <a:srgbClr val="000000"/>
                </a:solidFill>
                <a:prstDash val="solid"/>
                <a:round/>
                <a:headEnd len="med" w="med" type="none"/>
                <a:tailEnd len="med" w="med" type="none"/>
              </a:ln>
            </p:spPr>
          </p:cxnSp>
          <p:cxnSp>
            <p:nvCxnSpPr>
              <p:cNvPr id="615" name="Google Shape;615;p40"/>
              <p:cNvCxnSpPr/>
              <p:nvPr/>
            </p:nvCxnSpPr>
            <p:spPr>
              <a:xfrm>
                <a:off x="4957" y="3120"/>
                <a:ext cx="2" cy="0"/>
              </a:xfrm>
              <a:prstGeom prst="straightConnector1">
                <a:avLst/>
              </a:prstGeom>
              <a:noFill/>
              <a:ln cap="flat" cmpd="sng" w="9525">
                <a:solidFill>
                  <a:srgbClr val="000000"/>
                </a:solidFill>
                <a:prstDash val="solid"/>
                <a:round/>
                <a:headEnd len="med" w="med" type="none"/>
                <a:tailEnd len="med" w="med" type="none"/>
              </a:ln>
            </p:spPr>
          </p:cxnSp>
          <p:cxnSp>
            <p:nvCxnSpPr>
              <p:cNvPr id="616" name="Google Shape;616;p40"/>
              <p:cNvCxnSpPr/>
              <p:nvPr/>
            </p:nvCxnSpPr>
            <p:spPr>
              <a:xfrm>
                <a:off x="4957" y="3101"/>
                <a:ext cx="2" cy="0"/>
              </a:xfrm>
              <a:prstGeom prst="straightConnector1">
                <a:avLst/>
              </a:prstGeom>
              <a:noFill/>
              <a:ln cap="flat" cmpd="sng" w="9525">
                <a:solidFill>
                  <a:srgbClr val="000000"/>
                </a:solidFill>
                <a:prstDash val="solid"/>
                <a:round/>
                <a:headEnd len="med" w="med" type="none"/>
                <a:tailEnd len="med" w="med" type="none"/>
              </a:ln>
            </p:spPr>
          </p:cxnSp>
          <p:cxnSp>
            <p:nvCxnSpPr>
              <p:cNvPr id="617" name="Google Shape;617;p40"/>
              <p:cNvCxnSpPr/>
              <p:nvPr/>
            </p:nvCxnSpPr>
            <p:spPr>
              <a:xfrm>
                <a:off x="4957" y="3082"/>
                <a:ext cx="2" cy="0"/>
              </a:xfrm>
              <a:prstGeom prst="straightConnector1">
                <a:avLst/>
              </a:prstGeom>
              <a:noFill/>
              <a:ln cap="flat" cmpd="sng" w="9525">
                <a:solidFill>
                  <a:srgbClr val="000000"/>
                </a:solidFill>
                <a:prstDash val="solid"/>
                <a:round/>
                <a:headEnd len="med" w="med" type="none"/>
                <a:tailEnd len="med" w="med" type="none"/>
              </a:ln>
            </p:spPr>
          </p:cxnSp>
          <p:cxnSp>
            <p:nvCxnSpPr>
              <p:cNvPr id="618" name="Google Shape;618;p40"/>
              <p:cNvCxnSpPr/>
              <p:nvPr/>
            </p:nvCxnSpPr>
            <p:spPr>
              <a:xfrm>
                <a:off x="4957" y="3063"/>
                <a:ext cx="2" cy="0"/>
              </a:xfrm>
              <a:prstGeom prst="straightConnector1">
                <a:avLst/>
              </a:prstGeom>
              <a:noFill/>
              <a:ln cap="flat" cmpd="sng" w="9525">
                <a:solidFill>
                  <a:srgbClr val="000000"/>
                </a:solidFill>
                <a:prstDash val="solid"/>
                <a:round/>
                <a:headEnd len="med" w="med" type="none"/>
                <a:tailEnd len="med" w="med" type="none"/>
              </a:ln>
            </p:spPr>
          </p:cxnSp>
          <p:cxnSp>
            <p:nvCxnSpPr>
              <p:cNvPr id="619" name="Google Shape;619;p40"/>
              <p:cNvCxnSpPr/>
              <p:nvPr/>
            </p:nvCxnSpPr>
            <p:spPr>
              <a:xfrm>
                <a:off x="4957" y="3044"/>
                <a:ext cx="2" cy="0"/>
              </a:xfrm>
              <a:prstGeom prst="straightConnector1">
                <a:avLst/>
              </a:prstGeom>
              <a:noFill/>
              <a:ln cap="flat" cmpd="sng" w="9525">
                <a:solidFill>
                  <a:srgbClr val="000000"/>
                </a:solidFill>
                <a:prstDash val="solid"/>
                <a:round/>
                <a:headEnd len="med" w="med" type="none"/>
                <a:tailEnd len="med" w="med" type="none"/>
              </a:ln>
            </p:spPr>
          </p:cxnSp>
          <p:cxnSp>
            <p:nvCxnSpPr>
              <p:cNvPr id="620" name="Google Shape;620;p40"/>
              <p:cNvCxnSpPr/>
              <p:nvPr/>
            </p:nvCxnSpPr>
            <p:spPr>
              <a:xfrm>
                <a:off x="4957" y="3025"/>
                <a:ext cx="2" cy="0"/>
              </a:xfrm>
              <a:prstGeom prst="straightConnector1">
                <a:avLst/>
              </a:prstGeom>
              <a:noFill/>
              <a:ln cap="flat" cmpd="sng" w="9525">
                <a:solidFill>
                  <a:srgbClr val="000000"/>
                </a:solidFill>
                <a:prstDash val="solid"/>
                <a:round/>
                <a:headEnd len="med" w="med" type="none"/>
                <a:tailEnd len="med" w="med" type="none"/>
              </a:ln>
            </p:spPr>
          </p:cxnSp>
          <p:cxnSp>
            <p:nvCxnSpPr>
              <p:cNvPr id="621" name="Google Shape;621;p40"/>
              <p:cNvCxnSpPr/>
              <p:nvPr/>
            </p:nvCxnSpPr>
            <p:spPr>
              <a:xfrm>
                <a:off x="4957" y="3006"/>
                <a:ext cx="2" cy="0"/>
              </a:xfrm>
              <a:prstGeom prst="straightConnector1">
                <a:avLst/>
              </a:prstGeom>
              <a:noFill/>
              <a:ln cap="flat" cmpd="sng" w="9525">
                <a:solidFill>
                  <a:srgbClr val="000000"/>
                </a:solidFill>
                <a:prstDash val="solid"/>
                <a:round/>
                <a:headEnd len="med" w="med" type="none"/>
                <a:tailEnd len="med" w="med" type="none"/>
              </a:ln>
            </p:spPr>
          </p:cxnSp>
          <p:cxnSp>
            <p:nvCxnSpPr>
              <p:cNvPr id="622" name="Google Shape;622;p40"/>
              <p:cNvCxnSpPr/>
              <p:nvPr/>
            </p:nvCxnSpPr>
            <p:spPr>
              <a:xfrm>
                <a:off x="4957" y="2987"/>
                <a:ext cx="2" cy="0"/>
              </a:xfrm>
              <a:prstGeom prst="straightConnector1">
                <a:avLst/>
              </a:prstGeom>
              <a:noFill/>
              <a:ln cap="flat" cmpd="sng" w="9525">
                <a:solidFill>
                  <a:srgbClr val="000000"/>
                </a:solidFill>
                <a:prstDash val="solid"/>
                <a:round/>
                <a:headEnd len="med" w="med" type="none"/>
                <a:tailEnd len="med" w="med" type="none"/>
              </a:ln>
            </p:spPr>
          </p:cxnSp>
          <p:cxnSp>
            <p:nvCxnSpPr>
              <p:cNvPr id="623" name="Google Shape;623;p40"/>
              <p:cNvCxnSpPr/>
              <p:nvPr/>
            </p:nvCxnSpPr>
            <p:spPr>
              <a:xfrm>
                <a:off x="4957" y="2968"/>
                <a:ext cx="2" cy="0"/>
              </a:xfrm>
              <a:prstGeom prst="straightConnector1">
                <a:avLst/>
              </a:prstGeom>
              <a:noFill/>
              <a:ln cap="flat" cmpd="sng" w="9525">
                <a:solidFill>
                  <a:srgbClr val="000000"/>
                </a:solidFill>
                <a:prstDash val="solid"/>
                <a:round/>
                <a:headEnd len="med" w="med" type="none"/>
                <a:tailEnd len="med" w="med" type="none"/>
              </a:ln>
            </p:spPr>
          </p:cxnSp>
          <p:cxnSp>
            <p:nvCxnSpPr>
              <p:cNvPr id="624" name="Google Shape;624;p40"/>
              <p:cNvCxnSpPr/>
              <p:nvPr/>
            </p:nvCxnSpPr>
            <p:spPr>
              <a:xfrm>
                <a:off x="4957" y="2949"/>
                <a:ext cx="2" cy="0"/>
              </a:xfrm>
              <a:prstGeom prst="straightConnector1">
                <a:avLst/>
              </a:prstGeom>
              <a:noFill/>
              <a:ln cap="flat" cmpd="sng" w="9525">
                <a:solidFill>
                  <a:srgbClr val="000000"/>
                </a:solidFill>
                <a:prstDash val="solid"/>
                <a:round/>
                <a:headEnd len="med" w="med" type="none"/>
                <a:tailEnd len="med" w="med" type="none"/>
              </a:ln>
            </p:spPr>
          </p:cxnSp>
          <p:cxnSp>
            <p:nvCxnSpPr>
              <p:cNvPr id="625" name="Google Shape;625;p40"/>
              <p:cNvCxnSpPr/>
              <p:nvPr/>
            </p:nvCxnSpPr>
            <p:spPr>
              <a:xfrm>
                <a:off x="4957" y="2930"/>
                <a:ext cx="2" cy="0"/>
              </a:xfrm>
              <a:prstGeom prst="straightConnector1">
                <a:avLst/>
              </a:prstGeom>
              <a:noFill/>
              <a:ln cap="flat" cmpd="sng" w="9525">
                <a:solidFill>
                  <a:srgbClr val="000000"/>
                </a:solidFill>
                <a:prstDash val="solid"/>
                <a:round/>
                <a:headEnd len="med" w="med" type="none"/>
                <a:tailEnd len="med" w="med" type="none"/>
              </a:ln>
            </p:spPr>
          </p:cxnSp>
          <p:cxnSp>
            <p:nvCxnSpPr>
              <p:cNvPr id="626" name="Google Shape;626;p40"/>
              <p:cNvCxnSpPr/>
              <p:nvPr/>
            </p:nvCxnSpPr>
            <p:spPr>
              <a:xfrm>
                <a:off x="4957" y="2911"/>
                <a:ext cx="2" cy="0"/>
              </a:xfrm>
              <a:prstGeom prst="straightConnector1">
                <a:avLst/>
              </a:prstGeom>
              <a:noFill/>
              <a:ln cap="flat" cmpd="sng" w="9525">
                <a:solidFill>
                  <a:srgbClr val="000000"/>
                </a:solidFill>
                <a:prstDash val="solid"/>
                <a:round/>
                <a:headEnd len="med" w="med" type="none"/>
                <a:tailEnd len="med" w="med" type="none"/>
              </a:ln>
            </p:spPr>
          </p:cxnSp>
          <p:cxnSp>
            <p:nvCxnSpPr>
              <p:cNvPr id="627" name="Google Shape;627;p40"/>
              <p:cNvCxnSpPr/>
              <p:nvPr/>
            </p:nvCxnSpPr>
            <p:spPr>
              <a:xfrm>
                <a:off x="4957" y="2892"/>
                <a:ext cx="2" cy="0"/>
              </a:xfrm>
              <a:prstGeom prst="straightConnector1">
                <a:avLst/>
              </a:prstGeom>
              <a:noFill/>
              <a:ln cap="flat" cmpd="sng" w="9525">
                <a:solidFill>
                  <a:srgbClr val="000000"/>
                </a:solidFill>
                <a:prstDash val="solid"/>
                <a:round/>
                <a:headEnd len="med" w="med" type="none"/>
                <a:tailEnd len="med" w="med" type="none"/>
              </a:ln>
            </p:spPr>
          </p:cxnSp>
          <p:cxnSp>
            <p:nvCxnSpPr>
              <p:cNvPr id="628" name="Google Shape;628;p40"/>
              <p:cNvCxnSpPr/>
              <p:nvPr/>
            </p:nvCxnSpPr>
            <p:spPr>
              <a:xfrm>
                <a:off x="4957" y="2873"/>
                <a:ext cx="2" cy="0"/>
              </a:xfrm>
              <a:prstGeom prst="straightConnector1">
                <a:avLst/>
              </a:prstGeom>
              <a:noFill/>
              <a:ln cap="flat" cmpd="sng" w="9525">
                <a:solidFill>
                  <a:srgbClr val="000000"/>
                </a:solidFill>
                <a:prstDash val="solid"/>
                <a:round/>
                <a:headEnd len="med" w="med" type="none"/>
                <a:tailEnd len="med" w="med" type="none"/>
              </a:ln>
            </p:spPr>
          </p:cxnSp>
          <p:cxnSp>
            <p:nvCxnSpPr>
              <p:cNvPr id="629" name="Google Shape;629;p40"/>
              <p:cNvCxnSpPr/>
              <p:nvPr/>
            </p:nvCxnSpPr>
            <p:spPr>
              <a:xfrm>
                <a:off x="4957" y="2854"/>
                <a:ext cx="2" cy="0"/>
              </a:xfrm>
              <a:prstGeom prst="straightConnector1">
                <a:avLst/>
              </a:prstGeom>
              <a:noFill/>
              <a:ln cap="flat" cmpd="sng" w="9525">
                <a:solidFill>
                  <a:srgbClr val="000000"/>
                </a:solidFill>
                <a:prstDash val="solid"/>
                <a:round/>
                <a:headEnd len="med" w="med" type="none"/>
                <a:tailEnd len="med" w="med" type="none"/>
              </a:ln>
            </p:spPr>
          </p:cxnSp>
          <p:cxnSp>
            <p:nvCxnSpPr>
              <p:cNvPr id="630" name="Google Shape;630;p40"/>
              <p:cNvCxnSpPr/>
              <p:nvPr/>
            </p:nvCxnSpPr>
            <p:spPr>
              <a:xfrm>
                <a:off x="4957" y="2835"/>
                <a:ext cx="2" cy="0"/>
              </a:xfrm>
              <a:prstGeom prst="straightConnector1">
                <a:avLst/>
              </a:prstGeom>
              <a:noFill/>
              <a:ln cap="flat" cmpd="sng" w="9525">
                <a:solidFill>
                  <a:srgbClr val="000000"/>
                </a:solidFill>
                <a:prstDash val="solid"/>
                <a:round/>
                <a:headEnd len="med" w="med" type="none"/>
                <a:tailEnd len="med" w="med" type="none"/>
              </a:ln>
            </p:spPr>
          </p:cxnSp>
          <p:cxnSp>
            <p:nvCxnSpPr>
              <p:cNvPr id="631" name="Google Shape;631;p40"/>
              <p:cNvCxnSpPr/>
              <p:nvPr/>
            </p:nvCxnSpPr>
            <p:spPr>
              <a:xfrm>
                <a:off x="4957" y="2816"/>
                <a:ext cx="2" cy="0"/>
              </a:xfrm>
              <a:prstGeom prst="straightConnector1">
                <a:avLst/>
              </a:prstGeom>
              <a:noFill/>
              <a:ln cap="flat" cmpd="sng" w="9525">
                <a:solidFill>
                  <a:srgbClr val="000000"/>
                </a:solidFill>
                <a:prstDash val="solid"/>
                <a:round/>
                <a:headEnd len="med" w="med" type="none"/>
                <a:tailEnd len="med" w="med" type="none"/>
              </a:ln>
            </p:spPr>
          </p:cxnSp>
          <p:cxnSp>
            <p:nvCxnSpPr>
              <p:cNvPr id="632" name="Google Shape;632;p40"/>
              <p:cNvCxnSpPr/>
              <p:nvPr/>
            </p:nvCxnSpPr>
            <p:spPr>
              <a:xfrm>
                <a:off x="4957" y="2797"/>
                <a:ext cx="2" cy="0"/>
              </a:xfrm>
              <a:prstGeom prst="straightConnector1">
                <a:avLst/>
              </a:prstGeom>
              <a:noFill/>
              <a:ln cap="flat" cmpd="sng" w="9525">
                <a:solidFill>
                  <a:srgbClr val="000000"/>
                </a:solidFill>
                <a:prstDash val="solid"/>
                <a:round/>
                <a:headEnd len="med" w="med" type="none"/>
                <a:tailEnd len="med" w="med" type="none"/>
              </a:ln>
            </p:spPr>
          </p:cxnSp>
          <p:cxnSp>
            <p:nvCxnSpPr>
              <p:cNvPr id="633" name="Google Shape;633;p40"/>
              <p:cNvCxnSpPr/>
              <p:nvPr/>
            </p:nvCxnSpPr>
            <p:spPr>
              <a:xfrm>
                <a:off x="4957" y="2779"/>
                <a:ext cx="2" cy="0"/>
              </a:xfrm>
              <a:prstGeom prst="straightConnector1">
                <a:avLst/>
              </a:prstGeom>
              <a:noFill/>
              <a:ln cap="flat" cmpd="sng" w="9525">
                <a:solidFill>
                  <a:srgbClr val="000000"/>
                </a:solidFill>
                <a:prstDash val="solid"/>
                <a:round/>
                <a:headEnd len="med" w="med" type="none"/>
                <a:tailEnd len="med" w="med" type="none"/>
              </a:ln>
            </p:spPr>
          </p:cxnSp>
          <p:cxnSp>
            <p:nvCxnSpPr>
              <p:cNvPr id="634" name="Google Shape;634;p40"/>
              <p:cNvCxnSpPr/>
              <p:nvPr/>
            </p:nvCxnSpPr>
            <p:spPr>
              <a:xfrm>
                <a:off x="4957" y="2760"/>
                <a:ext cx="2" cy="0"/>
              </a:xfrm>
              <a:prstGeom prst="straightConnector1">
                <a:avLst/>
              </a:prstGeom>
              <a:noFill/>
              <a:ln cap="flat" cmpd="sng" w="9525">
                <a:solidFill>
                  <a:srgbClr val="000000"/>
                </a:solidFill>
                <a:prstDash val="solid"/>
                <a:round/>
                <a:headEnd len="med" w="med" type="none"/>
                <a:tailEnd len="med" w="med" type="none"/>
              </a:ln>
            </p:spPr>
          </p:cxnSp>
          <p:cxnSp>
            <p:nvCxnSpPr>
              <p:cNvPr id="635" name="Google Shape;635;p40"/>
              <p:cNvCxnSpPr/>
              <p:nvPr/>
            </p:nvCxnSpPr>
            <p:spPr>
              <a:xfrm>
                <a:off x="4957" y="2741"/>
                <a:ext cx="2" cy="0"/>
              </a:xfrm>
              <a:prstGeom prst="straightConnector1">
                <a:avLst/>
              </a:prstGeom>
              <a:noFill/>
              <a:ln cap="flat" cmpd="sng" w="9525">
                <a:solidFill>
                  <a:srgbClr val="000000"/>
                </a:solidFill>
                <a:prstDash val="solid"/>
                <a:round/>
                <a:headEnd len="med" w="med" type="none"/>
                <a:tailEnd len="med" w="med" type="none"/>
              </a:ln>
            </p:spPr>
          </p:cxnSp>
          <p:cxnSp>
            <p:nvCxnSpPr>
              <p:cNvPr id="636" name="Google Shape;636;p40"/>
              <p:cNvCxnSpPr/>
              <p:nvPr/>
            </p:nvCxnSpPr>
            <p:spPr>
              <a:xfrm>
                <a:off x="4957" y="2722"/>
                <a:ext cx="2" cy="0"/>
              </a:xfrm>
              <a:prstGeom prst="straightConnector1">
                <a:avLst/>
              </a:prstGeom>
              <a:noFill/>
              <a:ln cap="flat" cmpd="sng" w="9525">
                <a:solidFill>
                  <a:srgbClr val="000000"/>
                </a:solidFill>
                <a:prstDash val="solid"/>
                <a:round/>
                <a:headEnd len="med" w="med" type="none"/>
                <a:tailEnd len="med" w="med" type="none"/>
              </a:ln>
            </p:spPr>
          </p:cxnSp>
          <p:cxnSp>
            <p:nvCxnSpPr>
              <p:cNvPr id="637" name="Google Shape;637;p40"/>
              <p:cNvCxnSpPr/>
              <p:nvPr/>
            </p:nvCxnSpPr>
            <p:spPr>
              <a:xfrm>
                <a:off x="4957" y="2703"/>
                <a:ext cx="2" cy="0"/>
              </a:xfrm>
              <a:prstGeom prst="straightConnector1">
                <a:avLst/>
              </a:prstGeom>
              <a:noFill/>
              <a:ln cap="flat" cmpd="sng" w="9525">
                <a:solidFill>
                  <a:srgbClr val="000000"/>
                </a:solidFill>
                <a:prstDash val="solid"/>
                <a:round/>
                <a:headEnd len="med" w="med" type="none"/>
                <a:tailEnd len="med" w="med" type="none"/>
              </a:ln>
            </p:spPr>
          </p:cxnSp>
          <p:cxnSp>
            <p:nvCxnSpPr>
              <p:cNvPr id="638" name="Google Shape;638;p40"/>
              <p:cNvCxnSpPr/>
              <p:nvPr/>
            </p:nvCxnSpPr>
            <p:spPr>
              <a:xfrm>
                <a:off x="4957" y="2684"/>
                <a:ext cx="2" cy="0"/>
              </a:xfrm>
              <a:prstGeom prst="straightConnector1">
                <a:avLst/>
              </a:prstGeom>
              <a:noFill/>
              <a:ln cap="flat" cmpd="sng" w="9525">
                <a:solidFill>
                  <a:srgbClr val="000000"/>
                </a:solidFill>
                <a:prstDash val="solid"/>
                <a:round/>
                <a:headEnd len="med" w="med" type="none"/>
                <a:tailEnd len="med" w="med" type="none"/>
              </a:ln>
            </p:spPr>
          </p:cxnSp>
          <p:cxnSp>
            <p:nvCxnSpPr>
              <p:cNvPr id="639" name="Google Shape;639;p40"/>
              <p:cNvCxnSpPr/>
              <p:nvPr/>
            </p:nvCxnSpPr>
            <p:spPr>
              <a:xfrm>
                <a:off x="4957" y="2665"/>
                <a:ext cx="2" cy="0"/>
              </a:xfrm>
              <a:prstGeom prst="straightConnector1">
                <a:avLst/>
              </a:prstGeom>
              <a:noFill/>
              <a:ln cap="flat" cmpd="sng" w="9525">
                <a:solidFill>
                  <a:srgbClr val="000000"/>
                </a:solidFill>
                <a:prstDash val="solid"/>
                <a:round/>
                <a:headEnd len="med" w="med" type="none"/>
                <a:tailEnd len="med" w="med" type="none"/>
              </a:ln>
            </p:spPr>
          </p:cxnSp>
          <p:cxnSp>
            <p:nvCxnSpPr>
              <p:cNvPr id="640" name="Google Shape;640;p40"/>
              <p:cNvCxnSpPr/>
              <p:nvPr/>
            </p:nvCxnSpPr>
            <p:spPr>
              <a:xfrm>
                <a:off x="4957" y="2646"/>
                <a:ext cx="2" cy="0"/>
              </a:xfrm>
              <a:prstGeom prst="straightConnector1">
                <a:avLst/>
              </a:prstGeom>
              <a:noFill/>
              <a:ln cap="flat" cmpd="sng" w="9525">
                <a:solidFill>
                  <a:srgbClr val="000000"/>
                </a:solidFill>
                <a:prstDash val="solid"/>
                <a:round/>
                <a:headEnd len="med" w="med" type="none"/>
                <a:tailEnd len="med" w="med" type="none"/>
              </a:ln>
            </p:spPr>
          </p:cxnSp>
          <p:cxnSp>
            <p:nvCxnSpPr>
              <p:cNvPr id="641" name="Google Shape;641;p40"/>
              <p:cNvCxnSpPr/>
              <p:nvPr/>
            </p:nvCxnSpPr>
            <p:spPr>
              <a:xfrm>
                <a:off x="4957" y="2627"/>
                <a:ext cx="2" cy="0"/>
              </a:xfrm>
              <a:prstGeom prst="straightConnector1">
                <a:avLst/>
              </a:prstGeom>
              <a:noFill/>
              <a:ln cap="flat" cmpd="sng" w="9525">
                <a:solidFill>
                  <a:srgbClr val="000000"/>
                </a:solidFill>
                <a:prstDash val="solid"/>
                <a:round/>
                <a:headEnd len="med" w="med" type="none"/>
                <a:tailEnd len="med" w="med" type="none"/>
              </a:ln>
            </p:spPr>
          </p:cxnSp>
          <p:cxnSp>
            <p:nvCxnSpPr>
              <p:cNvPr id="642" name="Google Shape;642;p40"/>
              <p:cNvCxnSpPr/>
              <p:nvPr/>
            </p:nvCxnSpPr>
            <p:spPr>
              <a:xfrm>
                <a:off x="4957" y="2608"/>
                <a:ext cx="2" cy="0"/>
              </a:xfrm>
              <a:prstGeom prst="straightConnector1">
                <a:avLst/>
              </a:prstGeom>
              <a:noFill/>
              <a:ln cap="flat" cmpd="sng" w="9525">
                <a:solidFill>
                  <a:srgbClr val="000000"/>
                </a:solidFill>
                <a:prstDash val="solid"/>
                <a:round/>
                <a:headEnd len="med" w="med" type="none"/>
                <a:tailEnd len="med" w="med" type="none"/>
              </a:ln>
            </p:spPr>
          </p:cxnSp>
          <p:cxnSp>
            <p:nvCxnSpPr>
              <p:cNvPr id="643" name="Google Shape;643;p40"/>
              <p:cNvCxnSpPr/>
              <p:nvPr/>
            </p:nvCxnSpPr>
            <p:spPr>
              <a:xfrm>
                <a:off x="4957" y="2589"/>
                <a:ext cx="2" cy="0"/>
              </a:xfrm>
              <a:prstGeom prst="straightConnector1">
                <a:avLst/>
              </a:prstGeom>
              <a:noFill/>
              <a:ln cap="flat" cmpd="sng" w="9525">
                <a:solidFill>
                  <a:srgbClr val="000000"/>
                </a:solidFill>
                <a:prstDash val="solid"/>
                <a:round/>
                <a:headEnd len="med" w="med" type="none"/>
                <a:tailEnd len="med" w="med" type="none"/>
              </a:ln>
            </p:spPr>
          </p:cxnSp>
          <p:cxnSp>
            <p:nvCxnSpPr>
              <p:cNvPr id="644" name="Google Shape;644;p40"/>
              <p:cNvCxnSpPr/>
              <p:nvPr/>
            </p:nvCxnSpPr>
            <p:spPr>
              <a:xfrm>
                <a:off x="4957" y="2570"/>
                <a:ext cx="2" cy="0"/>
              </a:xfrm>
              <a:prstGeom prst="straightConnector1">
                <a:avLst/>
              </a:prstGeom>
              <a:noFill/>
              <a:ln cap="flat" cmpd="sng" w="9525">
                <a:solidFill>
                  <a:srgbClr val="000000"/>
                </a:solidFill>
                <a:prstDash val="solid"/>
                <a:round/>
                <a:headEnd len="med" w="med" type="none"/>
                <a:tailEnd len="med" w="med" type="none"/>
              </a:ln>
            </p:spPr>
          </p:cxnSp>
          <p:cxnSp>
            <p:nvCxnSpPr>
              <p:cNvPr id="645" name="Google Shape;645;p40"/>
              <p:cNvCxnSpPr/>
              <p:nvPr/>
            </p:nvCxnSpPr>
            <p:spPr>
              <a:xfrm>
                <a:off x="4957" y="2551"/>
                <a:ext cx="2" cy="0"/>
              </a:xfrm>
              <a:prstGeom prst="straightConnector1">
                <a:avLst/>
              </a:prstGeom>
              <a:noFill/>
              <a:ln cap="flat" cmpd="sng" w="9525">
                <a:solidFill>
                  <a:srgbClr val="000000"/>
                </a:solidFill>
                <a:prstDash val="solid"/>
                <a:round/>
                <a:headEnd len="med" w="med" type="none"/>
                <a:tailEnd len="med" w="med" type="none"/>
              </a:ln>
            </p:spPr>
          </p:cxnSp>
          <p:cxnSp>
            <p:nvCxnSpPr>
              <p:cNvPr id="646" name="Google Shape;646;p40"/>
              <p:cNvCxnSpPr/>
              <p:nvPr/>
            </p:nvCxnSpPr>
            <p:spPr>
              <a:xfrm>
                <a:off x="4957" y="2532"/>
                <a:ext cx="2" cy="0"/>
              </a:xfrm>
              <a:prstGeom prst="straightConnector1">
                <a:avLst/>
              </a:prstGeom>
              <a:noFill/>
              <a:ln cap="flat" cmpd="sng" w="9525">
                <a:solidFill>
                  <a:srgbClr val="000000"/>
                </a:solidFill>
                <a:prstDash val="solid"/>
                <a:round/>
                <a:headEnd len="med" w="med" type="none"/>
                <a:tailEnd len="med" w="med" type="none"/>
              </a:ln>
            </p:spPr>
          </p:cxnSp>
          <p:cxnSp>
            <p:nvCxnSpPr>
              <p:cNvPr id="647" name="Google Shape;647;p40"/>
              <p:cNvCxnSpPr/>
              <p:nvPr/>
            </p:nvCxnSpPr>
            <p:spPr>
              <a:xfrm>
                <a:off x="4957" y="2513"/>
                <a:ext cx="2" cy="0"/>
              </a:xfrm>
              <a:prstGeom prst="straightConnector1">
                <a:avLst/>
              </a:prstGeom>
              <a:noFill/>
              <a:ln cap="flat" cmpd="sng" w="9525">
                <a:solidFill>
                  <a:srgbClr val="000000"/>
                </a:solidFill>
                <a:prstDash val="solid"/>
                <a:round/>
                <a:headEnd len="med" w="med" type="none"/>
                <a:tailEnd len="med" w="med" type="none"/>
              </a:ln>
            </p:spPr>
          </p:cxnSp>
          <p:cxnSp>
            <p:nvCxnSpPr>
              <p:cNvPr id="648" name="Google Shape;648;p40"/>
              <p:cNvCxnSpPr/>
              <p:nvPr/>
            </p:nvCxnSpPr>
            <p:spPr>
              <a:xfrm>
                <a:off x="4957" y="2494"/>
                <a:ext cx="2" cy="0"/>
              </a:xfrm>
              <a:prstGeom prst="straightConnector1">
                <a:avLst/>
              </a:prstGeom>
              <a:noFill/>
              <a:ln cap="flat" cmpd="sng" w="9525">
                <a:solidFill>
                  <a:srgbClr val="000000"/>
                </a:solidFill>
                <a:prstDash val="solid"/>
                <a:round/>
                <a:headEnd len="med" w="med" type="none"/>
                <a:tailEnd len="med" w="med" type="none"/>
              </a:ln>
            </p:spPr>
          </p:cxnSp>
          <p:cxnSp>
            <p:nvCxnSpPr>
              <p:cNvPr id="649" name="Google Shape;649;p40"/>
              <p:cNvCxnSpPr/>
              <p:nvPr/>
            </p:nvCxnSpPr>
            <p:spPr>
              <a:xfrm>
                <a:off x="4957" y="2475"/>
                <a:ext cx="2" cy="0"/>
              </a:xfrm>
              <a:prstGeom prst="straightConnector1">
                <a:avLst/>
              </a:prstGeom>
              <a:noFill/>
              <a:ln cap="flat" cmpd="sng" w="9525">
                <a:solidFill>
                  <a:srgbClr val="000000"/>
                </a:solidFill>
                <a:prstDash val="solid"/>
                <a:round/>
                <a:headEnd len="med" w="med" type="none"/>
                <a:tailEnd len="med" w="med" type="none"/>
              </a:ln>
            </p:spPr>
          </p:cxnSp>
          <p:cxnSp>
            <p:nvCxnSpPr>
              <p:cNvPr id="650" name="Google Shape;650;p40"/>
              <p:cNvCxnSpPr/>
              <p:nvPr/>
            </p:nvCxnSpPr>
            <p:spPr>
              <a:xfrm>
                <a:off x="4957" y="2456"/>
                <a:ext cx="2" cy="0"/>
              </a:xfrm>
              <a:prstGeom prst="straightConnector1">
                <a:avLst/>
              </a:prstGeom>
              <a:noFill/>
              <a:ln cap="flat" cmpd="sng" w="9525">
                <a:solidFill>
                  <a:srgbClr val="000000"/>
                </a:solidFill>
                <a:prstDash val="solid"/>
                <a:round/>
                <a:headEnd len="med" w="med" type="none"/>
                <a:tailEnd len="med" w="med" type="none"/>
              </a:ln>
            </p:spPr>
          </p:cxnSp>
          <p:cxnSp>
            <p:nvCxnSpPr>
              <p:cNvPr id="651" name="Google Shape;651;p40"/>
              <p:cNvCxnSpPr/>
              <p:nvPr/>
            </p:nvCxnSpPr>
            <p:spPr>
              <a:xfrm>
                <a:off x="4957" y="2437"/>
                <a:ext cx="2" cy="0"/>
              </a:xfrm>
              <a:prstGeom prst="straightConnector1">
                <a:avLst/>
              </a:prstGeom>
              <a:noFill/>
              <a:ln cap="flat" cmpd="sng" w="9525">
                <a:solidFill>
                  <a:srgbClr val="000000"/>
                </a:solidFill>
                <a:prstDash val="solid"/>
                <a:round/>
                <a:headEnd len="med" w="med" type="none"/>
                <a:tailEnd len="med" w="med" type="none"/>
              </a:ln>
            </p:spPr>
          </p:cxnSp>
          <p:cxnSp>
            <p:nvCxnSpPr>
              <p:cNvPr id="652" name="Google Shape;652;p40"/>
              <p:cNvCxnSpPr/>
              <p:nvPr/>
            </p:nvCxnSpPr>
            <p:spPr>
              <a:xfrm>
                <a:off x="4957" y="2418"/>
                <a:ext cx="2" cy="0"/>
              </a:xfrm>
              <a:prstGeom prst="straightConnector1">
                <a:avLst/>
              </a:prstGeom>
              <a:noFill/>
              <a:ln cap="flat" cmpd="sng" w="9525">
                <a:solidFill>
                  <a:srgbClr val="000000"/>
                </a:solidFill>
                <a:prstDash val="solid"/>
                <a:round/>
                <a:headEnd len="med" w="med" type="none"/>
                <a:tailEnd len="med" w="med" type="none"/>
              </a:ln>
            </p:spPr>
          </p:cxnSp>
          <p:cxnSp>
            <p:nvCxnSpPr>
              <p:cNvPr id="653" name="Google Shape;653;p40"/>
              <p:cNvCxnSpPr/>
              <p:nvPr/>
            </p:nvCxnSpPr>
            <p:spPr>
              <a:xfrm>
                <a:off x="4957" y="2399"/>
                <a:ext cx="2" cy="0"/>
              </a:xfrm>
              <a:prstGeom prst="straightConnector1">
                <a:avLst/>
              </a:prstGeom>
              <a:noFill/>
              <a:ln cap="flat" cmpd="sng" w="9525">
                <a:solidFill>
                  <a:srgbClr val="000000"/>
                </a:solidFill>
                <a:prstDash val="solid"/>
                <a:round/>
                <a:headEnd len="med" w="med" type="none"/>
                <a:tailEnd len="med" w="med" type="none"/>
              </a:ln>
            </p:spPr>
          </p:cxnSp>
          <p:cxnSp>
            <p:nvCxnSpPr>
              <p:cNvPr id="654" name="Google Shape;654;p40"/>
              <p:cNvCxnSpPr/>
              <p:nvPr/>
            </p:nvCxnSpPr>
            <p:spPr>
              <a:xfrm>
                <a:off x="4957" y="2380"/>
                <a:ext cx="2" cy="0"/>
              </a:xfrm>
              <a:prstGeom prst="straightConnector1">
                <a:avLst/>
              </a:prstGeom>
              <a:noFill/>
              <a:ln cap="flat" cmpd="sng" w="9525">
                <a:solidFill>
                  <a:srgbClr val="000000"/>
                </a:solidFill>
                <a:prstDash val="solid"/>
                <a:round/>
                <a:headEnd len="med" w="med" type="none"/>
                <a:tailEnd len="med" w="med" type="none"/>
              </a:ln>
            </p:spPr>
          </p:cxnSp>
          <p:cxnSp>
            <p:nvCxnSpPr>
              <p:cNvPr id="655" name="Google Shape;655;p40"/>
              <p:cNvCxnSpPr/>
              <p:nvPr/>
            </p:nvCxnSpPr>
            <p:spPr>
              <a:xfrm>
                <a:off x="4957" y="2361"/>
                <a:ext cx="2" cy="0"/>
              </a:xfrm>
              <a:prstGeom prst="straightConnector1">
                <a:avLst/>
              </a:prstGeom>
              <a:noFill/>
              <a:ln cap="flat" cmpd="sng" w="9525">
                <a:solidFill>
                  <a:srgbClr val="000000"/>
                </a:solidFill>
                <a:prstDash val="solid"/>
                <a:round/>
                <a:headEnd len="med" w="med" type="none"/>
                <a:tailEnd len="med" w="med" type="none"/>
              </a:ln>
            </p:spPr>
          </p:cxnSp>
          <p:cxnSp>
            <p:nvCxnSpPr>
              <p:cNvPr id="656" name="Google Shape;656;p40"/>
              <p:cNvCxnSpPr/>
              <p:nvPr/>
            </p:nvCxnSpPr>
            <p:spPr>
              <a:xfrm>
                <a:off x="4955" y="3746"/>
                <a:ext cx="4" cy="0"/>
              </a:xfrm>
              <a:prstGeom prst="straightConnector1">
                <a:avLst/>
              </a:prstGeom>
              <a:noFill/>
              <a:ln cap="flat" cmpd="sng" w="9525">
                <a:solidFill>
                  <a:srgbClr val="000000"/>
                </a:solidFill>
                <a:prstDash val="solid"/>
                <a:round/>
                <a:headEnd len="med" w="med" type="none"/>
                <a:tailEnd len="med" w="med" type="none"/>
              </a:ln>
            </p:spPr>
          </p:cxnSp>
          <p:sp>
            <p:nvSpPr>
              <p:cNvPr id="657" name="Google Shape;657;p40"/>
              <p:cNvSpPr/>
              <p:nvPr/>
            </p:nvSpPr>
            <p:spPr>
              <a:xfrm>
                <a:off x="4912" y="3720"/>
                <a:ext cx="21"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0</a:t>
                </a:r>
                <a:endParaRPr b="0" i="0" sz="2400" u="none" cap="none" strike="noStrike">
                  <a:solidFill>
                    <a:schemeClr val="dk1"/>
                  </a:solidFill>
                  <a:latin typeface="Arial"/>
                  <a:ea typeface="Arial"/>
                  <a:cs typeface="Arial"/>
                  <a:sym typeface="Arial"/>
                </a:endParaRPr>
              </a:p>
            </p:txBody>
          </p:sp>
          <p:cxnSp>
            <p:nvCxnSpPr>
              <p:cNvPr id="658" name="Google Shape;658;p40"/>
              <p:cNvCxnSpPr/>
              <p:nvPr/>
            </p:nvCxnSpPr>
            <p:spPr>
              <a:xfrm>
                <a:off x="4955" y="3651"/>
                <a:ext cx="4" cy="0"/>
              </a:xfrm>
              <a:prstGeom prst="straightConnector1">
                <a:avLst/>
              </a:prstGeom>
              <a:noFill/>
              <a:ln cap="flat" cmpd="sng" w="9525">
                <a:solidFill>
                  <a:srgbClr val="000000"/>
                </a:solidFill>
                <a:prstDash val="solid"/>
                <a:round/>
                <a:headEnd len="med" w="med" type="none"/>
                <a:tailEnd len="med" w="med" type="none"/>
              </a:ln>
            </p:spPr>
          </p:cxnSp>
          <p:sp>
            <p:nvSpPr>
              <p:cNvPr id="659" name="Google Shape;659;p40"/>
              <p:cNvSpPr/>
              <p:nvPr/>
            </p:nvSpPr>
            <p:spPr>
              <a:xfrm>
                <a:off x="4846" y="3625"/>
                <a:ext cx="84"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2000</a:t>
                </a:r>
                <a:endParaRPr b="0" i="0" sz="2400" u="none" cap="none" strike="noStrike">
                  <a:solidFill>
                    <a:schemeClr val="dk1"/>
                  </a:solidFill>
                  <a:latin typeface="Arial"/>
                  <a:ea typeface="Arial"/>
                  <a:cs typeface="Arial"/>
                  <a:sym typeface="Arial"/>
                </a:endParaRPr>
              </a:p>
            </p:txBody>
          </p:sp>
          <p:cxnSp>
            <p:nvCxnSpPr>
              <p:cNvPr id="660" name="Google Shape;660;p40"/>
              <p:cNvCxnSpPr/>
              <p:nvPr/>
            </p:nvCxnSpPr>
            <p:spPr>
              <a:xfrm>
                <a:off x="4955" y="3556"/>
                <a:ext cx="4" cy="0"/>
              </a:xfrm>
              <a:prstGeom prst="straightConnector1">
                <a:avLst/>
              </a:prstGeom>
              <a:noFill/>
              <a:ln cap="flat" cmpd="sng" w="9525">
                <a:solidFill>
                  <a:srgbClr val="000000"/>
                </a:solidFill>
                <a:prstDash val="solid"/>
                <a:round/>
                <a:headEnd len="med" w="med" type="none"/>
                <a:tailEnd len="med" w="med" type="none"/>
              </a:ln>
            </p:spPr>
          </p:cxnSp>
          <p:cxnSp>
            <p:nvCxnSpPr>
              <p:cNvPr id="661" name="Google Shape;661;p40"/>
              <p:cNvCxnSpPr/>
              <p:nvPr/>
            </p:nvCxnSpPr>
            <p:spPr>
              <a:xfrm>
                <a:off x="4955" y="3461"/>
                <a:ext cx="4" cy="0"/>
              </a:xfrm>
              <a:prstGeom prst="straightConnector1">
                <a:avLst/>
              </a:prstGeom>
              <a:noFill/>
              <a:ln cap="flat" cmpd="sng" w="9525">
                <a:solidFill>
                  <a:srgbClr val="000000"/>
                </a:solidFill>
                <a:prstDash val="solid"/>
                <a:round/>
                <a:headEnd len="med" w="med" type="none"/>
                <a:tailEnd len="med" w="med" type="none"/>
              </a:ln>
            </p:spPr>
          </p:cxnSp>
          <p:sp>
            <p:nvSpPr>
              <p:cNvPr id="662" name="Google Shape;662;p40"/>
              <p:cNvSpPr/>
              <p:nvPr/>
            </p:nvSpPr>
            <p:spPr>
              <a:xfrm>
                <a:off x="4846" y="3435"/>
                <a:ext cx="84"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6000</a:t>
                </a:r>
                <a:endParaRPr b="0" i="0" sz="2400" u="none" cap="none" strike="noStrike">
                  <a:solidFill>
                    <a:schemeClr val="dk1"/>
                  </a:solidFill>
                  <a:latin typeface="Arial"/>
                  <a:ea typeface="Arial"/>
                  <a:cs typeface="Arial"/>
                  <a:sym typeface="Arial"/>
                </a:endParaRPr>
              </a:p>
            </p:txBody>
          </p:sp>
          <p:cxnSp>
            <p:nvCxnSpPr>
              <p:cNvPr id="663" name="Google Shape;663;p40"/>
              <p:cNvCxnSpPr/>
              <p:nvPr/>
            </p:nvCxnSpPr>
            <p:spPr>
              <a:xfrm>
                <a:off x="4955" y="3366"/>
                <a:ext cx="4" cy="0"/>
              </a:xfrm>
              <a:prstGeom prst="straightConnector1">
                <a:avLst/>
              </a:prstGeom>
              <a:noFill/>
              <a:ln cap="flat" cmpd="sng" w="9525">
                <a:solidFill>
                  <a:srgbClr val="000000"/>
                </a:solidFill>
                <a:prstDash val="solid"/>
                <a:round/>
                <a:headEnd len="med" w="med" type="none"/>
                <a:tailEnd len="med" w="med" type="none"/>
              </a:ln>
            </p:spPr>
          </p:cxnSp>
          <p:cxnSp>
            <p:nvCxnSpPr>
              <p:cNvPr id="664" name="Google Shape;664;p40"/>
              <p:cNvCxnSpPr/>
              <p:nvPr/>
            </p:nvCxnSpPr>
            <p:spPr>
              <a:xfrm>
                <a:off x="4955" y="3272"/>
                <a:ext cx="4" cy="0"/>
              </a:xfrm>
              <a:prstGeom prst="straightConnector1">
                <a:avLst/>
              </a:prstGeom>
              <a:noFill/>
              <a:ln cap="flat" cmpd="sng" w="9525">
                <a:solidFill>
                  <a:srgbClr val="000000"/>
                </a:solidFill>
                <a:prstDash val="solid"/>
                <a:round/>
                <a:headEnd len="med" w="med" type="none"/>
                <a:tailEnd len="med" w="med" type="none"/>
              </a:ln>
            </p:spPr>
          </p:cxnSp>
          <p:sp>
            <p:nvSpPr>
              <p:cNvPr id="665" name="Google Shape;665;p40"/>
              <p:cNvSpPr/>
              <p:nvPr/>
            </p:nvSpPr>
            <p:spPr>
              <a:xfrm>
                <a:off x="4824" y="3246"/>
                <a:ext cx="105"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10000</a:t>
                </a:r>
                <a:endParaRPr b="0" i="0" sz="2400" u="none" cap="none" strike="noStrike">
                  <a:solidFill>
                    <a:schemeClr val="dk1"/>
                  </a:solidFill>
                  <a:latin typeface="Arial"/>
                  <a:ea typeface="Arial"/>
                  <a:cs typeface="Arial"/>
                  <a:sym typeface="Arial"/>
                </a:endParaRPr>
              </a:p>
            </p:txBody>
          </p:sp>
          <p:cxnSp>
            <p:nvCxnSpPr>
              <p:cNvPr id="666" name="Google Shape;666;p40"/>
              <p:cNvCxnSpPr/>
              <p:nvPr/>
            </p:nvCxnSpPr>
            <p:spPr>
              <a:xfrm>
                <a:off x="4955" y="3177"/>
                <a:ext cx="4" cy="0"/>
              </a:xfrm>
              <a:prstGeom prst="straightConnector1">
                <a:avLst/>
              </a:prstGeom>
              <a:noFill/>
              <a:ln cap="flat" cmpd="sng" w="9525">
                <a:solidFill>
                  <a:srgbClr val="000000"/>
                </a:solidFill>
                <a:prstDash val="solid"/>
                <a:round/>
                <a:headEnd len="med" w="med" type="none"/>
                <a:tailEnd len="med" w="med" type="none"/>
              </a:ln>
            </p:spPr>
          </p:cxnSp>
          <p:cxnSp>
            <p:nvCxnSpPr>
              <p:cNvPr id="667" name="Google Shape;667;p40"/>
              <p:cNvCxnSpPr/>
              <p:nvPr/>
            </p:nvCxnSpPr>
            <p:spPr>
              <a:xfrm>
                <a:off x="4955" y="3082"/>
                <a:ext cx="4" cy="0"/>
              </a:xfrm>
              <a:prstGeom prst="straightConnector1">
                <a:avLst/>
              </a:prstGeom>
              <a:noFill/>
              <a:ln cap="flat" cmpd="sng" w="9525">
                <a:solidFill>
                  <a:srgbClr val="000000"/>
                </a:solidFill>
                <a:prstDash val="solid"/>
                <a:round/>
                <a:headEnd len="med" w="med" type="none"/>
                <a:tailEnd len="med" w="med" type="none"/>
              </a:ln>
            </p:spPr>
          </p:cxnSp>
          <p:sp>
            <p:nvSpPr>
              <p:cNvPr id="668" name="Google Shape;668;p40"/>
              <p:cNvSpPr/>
              <p:nvPr/>
            </p:nvSpPr>
            <p:spPr>
              <a:xfrm>
                <a:off x="4824" y="3056"/>
                <a:ext cx="105"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14000</a:t>
                </a:r>
                <a:endParaRPr b="0" i="0" sz="2400" u="none" cap="none" strike="noStrike">
                  <a:solidFill>
                    <a:schemeClr val="dk1"/>
                  </a:solidFill>
                  <a:latin typeface="Arial"/>
                  <a:ea typeface="Arial"/>
                  <a:cs typeface="Arial"/>
                  <a:sym typeface="Arial"/>
                </a:endParaRPr>
              </a:p>
            </p:txBody>
          </p:sp>
          <p:cxnSp>
            <p:nvCxnSpPr>
              <p:cNvPr id="669" name="Google Shape;669;p40"/>
              <p:cNvCxnSpPr/>
              <p:nvPr/>
            </p:nvCxnSpPr>
            <p:spPr>
              <a:xfrm>
                <a:off x="4955" y="2987"/>
                <a:ext cx="4" cy="0"/>
              </a:xfrm>
              <a:prstGeom prst="straightConnector1">
                <a:avLst/>
              </a:prstGeom>
              <a:noFill/>
              <a:ln cap="flat" cmpd="sng" w="9525">
                <a:solidFill>
                  <a:srgbClr val="000000"/>
                </a:solidFill>
                <a:prstDash val="solid"/>
                <a:round/>
                <a:headEnd len="med" w="med" type="none"/>
                <a:tailEnd len="med" w="med" type="none"/>
              </a:ln>
            </p:spPr>
          </p:cxnSp>
        </p:grpSp>
        <p:cxnSp>
          <p:nvCxnSpPr>
            <p:cNvPr id="670" name="Google Shape;670;p40"/>
            <p:cNvCxnSpPr/>
            <p:nvPr/>
          </p:nvCxnSpPr>
          <p:spPr>
            <a:xfrm>
              <a:off x="4955" y="2892"/>
              <a:ext cx="4" cy="0"/>
            </a:xfrm>
            <a:prstGeom prst="straightConnector1">
              <a:avLst/>
            </a:prstGeom>
            <a:noFill/>
            <a:ln cap="flat" cmpd="sng" w="9525">
              <a:solidFill>
                <a:srgbClr val="000000"/>
              </a:solidFill>
              <a:prstDash val="solid"/>
              <a:round/>
              <a:headEnd len="med" w="med" type="none"/>
              <a:tailEnd len="med" w="med" type="none"/>
            </a:ln>
          </p:spPr>
        </p:cxnSp>
        <p:sp>
          <p:nvSpPr>
            <p:cNvPr id="671" name="Google Shape;671;p40"/>
            <p:cNvSpPr/>
            <p:nvPr/>
          </p:nvSpPr>
          <p:spPr>
            <a:xfrm>
              <a:off x="4824" y="2867"/>
              <a:ext cx="105"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18000</a:t>
              </a:r>
              <a:endParaRPr b="0" i="0" sz="2400" u="none" cap="none" strike="noStrike">
                <a:solidFill>
                  <a:schemeClr val="dk1"/>
                </a:solidFill>
                <a:latin typeface="Arial"/>
                <a:ea typeface="Arial"/>
                <a:cs typeface="Arial"/>
                <a:sym typeface="Arial"/>
              </a:endParaRPr>
            </a:p>
          </p:txBody>
        </p:sp>
        <p:cxnSp>
          <p:nvCxnSpPr>
            <p:cNvPr id="672" name="Google Shape;672;p40"/>
            <p:cNvCxnSpPr/>
            <p:nvPr/>
          </p:nvCxnSpPr>
          <p:spPr>
            <a:xfrm>
              <a:off x="4955" y="2797"/>
              <a:ext cx="4" cy="0"/>
            </a:xfrm>
            <a:prstGeom prst="straightConnector1">
              <a:avLst/>
            </a:prstGeom>
            <a:noFill/>
            <a:ln cap="flat" cmpd="sng" w="9525">
              <a:solidFill>
                <a:srgbClr val="000000"/>
              </a:solidFill>
              <a:prstDash val="solid"/>
              <a:round/>
              <a:headEnd len="med" w="med" type="none"/>
              <a:tailEnd len="med" w="med" type="none"/>
            </a:ln>
          </p:spPr>
        </p:cxnSp>
        <p:cxnSp>
          <p:nvCxnSpPr>
            <p:cNvPr id="673" name="Google Shape;673;p40"/>
            <p:cNvCxnSpPr/>
            <p:nvPr/>
          </p:nvCxnSpPr>
          <p:spPr>
            <a:xfrm>
              <a:off x="4955" y="2703"/>
              <a:ext cx="4" cy="0"/>
            </a:xfrm>
            <a:prstGeom prst="straightConnector1">
              <a:avLst/>
            </a:prstGeom>
            <a:noFill/>
            <a:ln cap="flat" cmpd="sng" w="9525">
              <a:solidFill>
                <a:srgbClr val="000000"/>
              </a:solidFill>
              <a:prstDash val="solid"/>
              <a:round/>
              <a:headEnd len="med" w="med" type="none"/>
              <a:tailEnd len="med" w="med" type="none"/>
            </a:ln>
          </p:spPr>
        </p:cxnSp>
        <p:sp>
          <p:nvSpPr>
            <p:cNvPr id="674" name="Google Shape;674;p40"/>
            <p:cNvSpPr/>
            <p:nvPr/>
          </p:nvSpPr>
          <p:spPr>
            <a:xfrm>
              <a:off x="4824" y="2677"/>
              <a:ext cx="105"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22000</a:t>
              </a:r>
              <a:endParaRPr b="0" i="0" sz="2400" u="none" cap="none" strike="noStrike">
                <a:solidFill>
                  <a:schemeClr val="dk1"/>
                </a:solidFill>
                <a:latin typeface="Arial"/>
                <a:ea typeface="Arial"/>
                <a:cs typeface="Arial"/>
                <a:sym typeface="Arial"/>
              </a:endParaRPr>
            </a:p>
          </p:txBody>
        </p:sp>
        <p:cxnSp>
          <p:nvCxnSpPr>
            <p:cNvPr id="675" name="Google Shape;675;p40"/>
            <p:cNvCxnSpPr/>
            <p:nvPr/>
          </p:nvCxnSpPr>
          <p:spPr>
            <a:xfrm>
              <a:off x="4955" y="2608"/>
              <a:ext cx="4" cy="0"/>
            </a:xfrm>
            <a:prstGeom prst="straightConnector1">
              <a:avLst/>
            </a:prstGeom>
            <a:noFill/>
            <a:ln cap="flat" cmpd="sng" w="9525">
              <a:solidFill>
                <a:srgbClr val="000000"/>
              </a:solidFill>
              <a:prstDash val="solid"/>
              <a:round/>
              <a:headEnd len="med" w="med" type="none"/>
              <a:tailEnd len="med" w="med" type="none"/>
            </a:ln>
          </p:spPr>
        </p:cxnSp>
        <p:cxnSp>
          <p:nvCxnSpPr>
            <p:cNvPr id="676" name="Google Shape;676;p40"/>
            <p:cNvCxnSpPr/>
            <p:nvPr/>
          </p:nvCxnSpPr>
          <p:spPr>
            <a:xfrm>
              <a:off x="4955" y="2513"/>
              <a:ext cx="4" cy="0"/>
            </a:xfrm>
            <a:prstGeom prst="straightConnector1">
              <a:avLst/>
            </a:prstGeom>
            <a:noFill/>
            <a:ln cap="flat" cmpd="sng" w="9525">
              <a:solidFill>
                <a:srgbClr val="000000"/>
              </a:solidFill>
              <a:prstDash val="solid"/>
              <a:round/>
              <a:headEnd len="med" w="med" type="none"/>
              <a:tailEnd len="med" w="med" type="none"/>
            </a:ln>
          </p:spPr>
        </p:cxnSp>
        <p:sp>
          <p:nvSpPr>
            <p:cNvPr id="677" name="Google Shape;677;p40"/>
            <p:cNvSpPr/>
            <p:nvPr/>
          </p:nvSpPr>
          <p:spPr>
            <a:xfrm>
              <a:off x="4824" y="2487"/>
              <a:ext cx="105"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Open Sans"/>
                <a:buNone/>
              </a:pPr>
              <a:r>
                <a:rPr b="0" i="0" lang="en-US" sz="800" u="none" cap="none" strike="noStrike">
                  <a:solidFill>
                    <a:srgbClr val="000000"/>
                  </a:solidFill>
                  <a:latin typeface="Open Sans"/>
                  <a:ea typeface="Open Sans"/>
                  <a:cs typeface="Open Sans"/>
                  <a:sym typeface="Open Sans"/>
                </a:rPr>
                <a:t>26000</a:t>
              </a:r>
              <a:endParaRPr b="0" i="0" sz="2400" u="none" cap="none" strike="noStrike">
                <a:solidFill>
                  <a:schemeClr val="dk1"/>
                </a:solidFill>
                <a:latin typeface="Arial"/>
                <a:ea typeface="Arial"/>
                <a:cs typeface="Arial"/>
                <a:sym typeface="Arial"/>
              </a:endParaRPr>
            </a:p>
          </p:txBody>
        </p:sp>
        <p:cxnSp>
          <p:nvCxnSpPr>
            <p:cNvPr id="678" name="Google Shape;678;p40"/>
            <p:cNvCxnSpPr/>
            <p:nvPr/>
          </p:nvCxnSpPr>
          <p:spPr>
            <a:xfrm>
              <a:off x="4955" y="2418"/>
              <a:ext cx="4" cy="0"/>
            </a:xfrm>
            <a:prstGeom prst="straightConnector1">
              <a:avLst/>
            </a:prstGeom>
            <a:noFill/>
            <a:ln cap="flat" cmpd="sng" w="9525">
              <a:solidFill>
                <a:srgbClr val="000000"/>
              </a:solidFill>
              <a:prstDash val="solid"/>
              <a:round/>
              <a:headEnd len="med" w="med" type="none"/>
              <a:tailEnd len="med" w="med" type="none"/>
            </a:ln>
          </p:spPr>
        </p:cxnSp>
        <p:sp>
          <p:nvSpPr>
            <p:cNvPr id="679" name="Google Shape;679;p40"/>
            <p:cNvSpPr/>
            <p:nvPr/>
          </p:nvSpPr>
          <p:spPr>
            <a:xfrm>
              <a:off x="5513" y="3845"/>
              <a:ext cx="179"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F"/>
                </a:buClr>
                <a:buSzPts val="800"/>
                <a:buFont typeface="Open Sans"/>
                <a:buNone/>
              </a:pPr>
              <a:r>
                <a:rPr b="0" i="0" lang="en-US" sz="800" u="none" cap="none" strike="noStrike">
                  <a:solidFill>
                    <a:srgbClr val="00007F"/>
                  </a:solidFill>
                  <a:latin typeface="Open Sans"/>
                  <a:ea typeface="Open Sans"/>
                  <a:cs typeface="Open Sans"/>
                  <a:sym typeface="Open Sans"/>
                </a:rPr>
                <a:t>Time (min)</a:t>
              </a:r>
              <a:endParaRPr b="0" i="0" sz="2400" u="none" cap="none" strike="noStrike">
                <a:solidFill>
                  <a:schemeClr val="dk1"/>
                </a:solidFill>
                <a:latin typeface="Arial"/>
                <a:ea typeface="Arial"/>
                <a:cs typeface="Arial"/>
                <a:sym typeface="Arial"/>
              </a:endParaRPr>
            </a:p>
          </p:txBody>
        </p:sp>
        <p:sp>
          <p:nvSpPr>
            <p:cNvPr id="680" name="Google Shape;680;p40"/>
            <p:cNvSpPr/>
            <p:nvPr/>
          </p:nvSpPr>
          <p:spPr>
            <a:xfrm>
              <a:off x="4768" y="2304"/>
              <a:ext cx="191" cy="4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F"/>
                </a:buClr>
                <a:buSzPts val="800"/>
                <a:buFont typeface="Open Sans"/>
                <a:buNone/>
              </a:pPr>
              <a:r>
                <a:rPr b="0" i="0" lang="en-US" sz="800" u="none" cap="none" strike="noStrike">
                  <a:solidFill>
                    <a:srgbClr val="00007F"/>
                  </a:solidFill>
                  <a:latin typeface="Open Sans"/>
                  <a:ea typeface="Open Sans"/>
                  <a:cs typeface="Open Sans"/>
                  <a:sym typeface="Open Sans"/>
                </a:rPr>
                <a:t>Abundance</a:t>
              </a:r>
              <a:endParaRPr b="0" i="0" sz="2400" u="none" cap="none" strike="noStrike">
                <a:solidFill>
                  <a:schemeClr val="dk1"/>
                </a:solidFill>
                <a:latin typeface="Arial"/>
                <a:ea typeface="Arial"/>
                <a:cs typeface="Arial"/>
                <a:sym typeface="Arial"/>
              </a:endParaRPr>
            </a:p>
          </p:txBody>
        </p:sp>
        <p:sp>
          <p:nvSpPr>
            <p:cNvPr id="681" name="Google Shape;681;p40"/>
            <p:cNvSpPr/>
            <p:nvPr/>
          </p:nvSpPr>
          <p:spPr>
            <a:xfrm>
              <a:off x="4989" y="2366"/>
              <a:ext cx="367" cy="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030A0"/>
                </a:buClr>
                <a:buSzPts val="700"/>
                <a:buFont typeface="Open Sans"/>
                <a:buNone/>
              </a:pPr>
              <a:r>
                <a:rPr b="0" i="0" lang="en-US" sz="700" u="none" cap="none" strike="noStrike">
                  <a:solidFill>
                    <a:srgbClr val="7030A0"/>
                  </a:solidFill>
                  <a:latin typeface="Open Sans"/>
                  <a:ea typeface="Open Sans"/>
                  <a:cs typeface="Open Sans"/>
                  <a:sym typeface="Open Sans"/>
                </a:rPr>
                <a:t>260129_C1_02.D\data.ms</a:t>
              </a:r>
              <a:endParaRPr b="0" i="0" sz="2000" u="none" cap="none" strike="noStrike">
                <a:solidFill>
                  <a:srgbClr val="7030A0"/>
                </a:solidFill>
                <a:latin typeface="Arial"/>
                <a:ea typeface="Arial"/>
                <a:cs typeface="Arial"/>
                <a:sym typeface="Arial"/>
              </a:endParaRPr>
            </a:p>
          </p:txBody>
        </p:sp>
        <p:sp>
          <p:nvSpPr>
            <p:cNvPr id="682" name="Google Shape;682;p40"/>
            <p:cNvSpPr/>
            <p:nvPr/>
          </p:nvSpPr>
          <p:spPr>
            <a:xfrm flipH="1" rot="10800000">
              <a:off x="4959" y="3681"/>
              <a:ext cx="1287" cy="17"/>
            </a:xfrm>
            <a:custGeom>
              <a:rect b="b" l="l" r="r" t="t"/>
              <a:pathLst>
                <a:path extrusionOk="0" h="92" w="9255">
                  <a:moveTo>
                    <a:pt x="0" y="92"/>
                  </a:moveTo>
                  <a:lnTo>
                    <a:pt x="155" y="79"/>
                  </a:lnTo>
                  <a:lnTo>
                    <a:pt x="316" y="80"/>
                  </a:lnTo>
                  <a:lnTo>
                    <a:pt x="477" y="64"/>
                  </a:lnTo>
                  <a:lnTo>
                    <a:pt x="638" y="49"/>
                  </a:lnTo>
                  <a:lnTo>
                    <a:pt x="799" y="53"/>
                  </a:lnTo>
                  <a:lnTo>
                    <a:pt x="960" y="40"/>
                  </a:lnTo>
                  <a:lnTo>
                    <a:pt x="1122" y="39"/>
                  </a:lnTo>
                  <a:lnTo>
                    <a:pt x="1283" y="31"/>
                  </a:lnTo>
                  <a:lnTo>
                    <a:pt x="1444" y="29"/>
                  </a:lnTo>
                  <a:lnTo>
                    <a:pt x="1605" y="30"/>
                  </a:lnTo>
                  <a:lnTo>
                    <a:pt x="1766" y="43"/>
                  </a:lnTo>
                  <a:lnTo>
                    <a:pt x="1927" y="46"/>
                  </a:lnTo>
                  <a:lnTo>
                    <a:pt x="2088" y="46"/>
                  </a:lnTo>
                  <a:lnTo>
                    <a:pt x="2249" y="47"/>
                  </a:lnTo>
                  <a:lnTo>
                    <a:pt x="2410" y="59"/>
                  </a:lnTo>
                  <a:lnTo>
                    <a:pt x="2571" y="52"/>
                  </a:lnTo>
                  <a:lnTo>
                    <a:pt x="2732" y="35"/>
                  </a:lnTo>
                  <a:lnTo>
                    <a:pt x="2893" y="38"/>
                  </a:lnTo>
                  <a:lnTo>
                    <a:pt x="3054" y="47"/>
                  </a:lnTo>
                  <a:lnTo>
                    <a:pt x="3215" y="48"/>
                  </a:lnTo>
                  <a:lnTo>
                    <a:pt x="3376" y="49"/>
                  </a:lnTo>
                  <a:lnTo>
                    <a:pt x="3537" y="33"/>
                  </a:lnTo>
                  <a:lnTo>
                    <a:pt x="3698" y="43"/>
                  </a:lnTo>
                  <a:lnTo>
                    <a:pt x="3859" y="58"/>
                  </a:lnTo>
                  <a:lnTo>
                    <a:pt x="4020" y="63"/>
                  </a:lnTo>
                  <a:lnTo>
                    <a:pt x="4181" y="72"/>
                  </a:lnTo>
                  <a:lnTo>
                    <a:pt x="4342" y="65"/>
                  </a:lnTo>
                  <a:lnTo>
                    <a:pt x="4504" y="53"/>
                  </a:lnTo>
                  <a:lnTo>
                    <a:pt x="4665" y="46"/>
                  </a:lnTo>
                  <a:lnTo>
                    <a:pt x="4826" y="33"/>
                  </a:lnTo>
                  <a:lnTo>
                    <a:pt x="4987" y="29"/>
                  </a:lnTo>
                  <a:lnTo>
                    <a:pt x="5148" y="21"/>
                  </a:lnTo>
                  <a:lnTo>
                    <a:pt x="5309" y="18"/>
                  </a:lnTo>
                  <a:lnTo>
                    <a:pt x="5470" y="14"/>
                  </a:lnTo>
                  <a:lnTo>
                    <a:pt x="5631" y="26"/>
                  </a:lnTo>
                  <a:lnTo>
                    <a:pt x="5792" y="34"/>
                  </a:lnTo>
                  <a:lnTo>
                    <a:pt x="5953" y="40"/>
                  </a:lnTo>
                  <a:lnTo>
                    <a:pt x="6114" y="44"/>
                  </a:lnTo>
                  <a:lnTo>
                    <a:pt x="6275" y="40"/>
                  </a:lnTo>
                  <a:lnTo>
                    <a:pt x="6436" y="40"/>
                  </a:lnTo>
                  <a:lnTo>
                    <a:pt x="6597" y="63"/>
                  </a:lnTo>
                  <a:lnTo>
                    <a:pt x="6758" y="83"/>
                  </a:lnTo>
                  <a:lnTo>
                    <a:pt x="6919" y="83"/>
                  </a:lnTo>
                  <a:lnTo>
                    <a:pt x="7080" y="48"/>
                  </a:lnTo>
                  <a:lnTo>
                    <a:pt x="7241" y="22"/>
                  </a:lnTo>
                  <a:lnTo>
                    <a:pt x="7402" y="14"/>
                  </a:lnTo>
                  <a:lnTo>
                    <a:pt x="7563" y="13"/>
                  </a:lnTo>
                  <a:lnTo>
                    <a:pt x="7724" y="15"/>
                  </a:lnTo>
                  <a:lnTo>
                    <a:pt x="7886" y="21"/>
                  </a:lnTo>
                  <a:lnTo>
                    <a:pt x="8047" y="12"/>
                  </a:lnTo>
                  <a:lnTo>
                    <a:pt x="8208" y="7"/>
                  </a:lnTo>
                  <a:lnTo>
                    <a:pt x="8369" y="1"/>
                  </a:lnTo>
                  <a:lnTo>
                    <a:pt x="8530" y="0"/>
                  </a:lnTo>
                  <a:lnTo>
                    <a:pt x="8691" y="1"/>
                  </a:lnTo>
                  <a:lnTo>
                    <a:pt x="8852" y="0"/>
                  </a:lnTo>
                  <a:lnTo>
                    <a:pt x="9013" y="11"/>
                  </a:lnTo>
                  <a:lnTo>
                    <a:pt x="9174" y="36"/>
                  </a:lnTo>
                  <a:lnTo>
                    <a:pt x="9255" y="43"/>
                  </a:lnTo>
                </a:path>
              </a:pathLst>
            </a:custGeom>
            <a:noFill/>
            <a:ln cap="flat" cmpd="sng" w="9525">
              <a:solidFill>
                <a:srgbClr val="7030A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683" name="Google Shape;683;p40"/>
            <p:cNvSpPr/>
            <p:nvPr/>
          </p:nvSpPr>
          <p:spPr>
            <a:xfrm>
              <a:off x="4989" y="2403"/>
              <a:ext cx="367" cy="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F"/>
                </a:buClr>
                <a:buSzPts val="700"/>
                <a:buFont typeface="Open Sans"/>
                <a:buNone/>
              </a:pPr>
              <a:r>
                <a:rPr b="0" i="0" lang="en-US" sz="700" u="none" cap="none" strike="noStrike">
                  <a:solidFill>
                    <a:srgbClr val="00007F"/>
                  </a:solidFill>
                  <a:latin typeface="Open Sans"/>
                  <a:ea typeface="Open Sans"/>
                  <a:cs typeface="Open Sans"/>
                  <a:sym typeface="Open Sans"/>
                </a:rPr>
                <a:t>260129_C1_03.D\data.ms</a:t>
              </a:r>
              <a:endParaRPr b="0" i="0" sz="2000" u="none" cap="none" strike="noStrike">
                <a:solidFill>
                  <a:schemeClr val="dk1"/>
                </a:solidFill>
                <a:latin typeface="Arial"/>
                <a:ea typeface="Arial"/>
                <a:cs typeface="Arial"/>
                <a:sym typeface="Arial"/>
              </a:endParaRPr>
            </a:p>
          </p:txBody>
        </p:sp>
        <p:sp>
          <p:nvSpPr>
            <p:cNvPr id="684" name="Google Shape;684;p40"/>
            <p:cNvSpPr/>
            <p:nvPr/>
          </p:nvSpPr>
          <p:spPr>
            <a:xfrm flipH="1" rot="10800000">
              <a:off x="4959" y="2513"/>
              <a:ext cx="1287" cy="1181"/>
            </a:xfrm>
            <a:custGeom>
              <a:rect b="b" l="l" r="r" t="t"/>
              <a:pathLst>
                <a:path extrusionOk="0" h="6229" w="9255">
                  <a:moveTo>
                    <a:pt x="0" y="87"/>
                  </a:moveTo>
                  <a:lnTo>
                    <a:pt x="157" y="81"/>
                  </a:lnTo>
                  <a:lnTo>
                    <a:pt x="318" y="71"/>
                  </a:lnTo>
                  <a:lnTo>
                    <a:pt x="479" y="52"/>
                  </a:lnTo>
                  <a:lnTo>
                    <a:pt x="640" y="28"/>
                  </a:lnTo>
                  <a:lnTo>
                    <a:pt x="801" y="6"/>
                  </a:lnTo>
                  <a:lnTo>
                    <a:pt x="962" y="13"/>
                  </a:lnTo>
                  <a:lnTo>
                    <a:pt x="1124" y="0"/>
                  </a:lnTo>
                  <a:lnTo>
                    <a:pt x="1285" y="3"/>
                  </a:lnTo>
                  <a:lnTo>
                    <a:pt x="1446" y="17"/>
                  </a:lnTo>
                  <a:lnTo>
                    <a:pt x="1607" y="51"/>
                  </a:lnTo>
                  <a:lnTo>
                    <a:pt x="1768" y="44"/>
                  </a:lnTo>
                  <a:lnTo>
                    <a:pt x="1929" y="35"/>
                  </a:lnTo>
                  <a:lnTo>
                    <a:pt x="2090" y="29"/>
                  </a:lnTo>
                  <a:lnTo>
                    <a:pt x="2251" y="36"/>
                  </a:lnTo>
                  <a:lnTo>
                    <a:pt x="2412" y="18"/>
                  </a:lnTo>
                  <a:lnTo>
                    <a:pt x="2573" y="21"/>
                  </a:lnTo>
                  <a:lnTo>
                    <a:pt x="2734" y="17"/>
                  </a:lnTo>
                  <a:lnTo>
                    <a:pt x="2895" y="23"/>
                  </a:lnTo>
                  <a:lnTo>
                    <a:pt x="3056" y="46"/>
                  </a:lnTo>
                  <a:lnTo>
                    <a:pt x="3217" y="56"/>
                  </a:lnTo>
                  <a:lnTo>
                    <a:pt x="3378" y="42"/>
                  </a:lnTo>
                  <a:lnTo>
                    <a:pt x="3539" y="93"/>
                  </a:lnTo>
                  <a:lnTo>
                    <a:pt x="3700" y="505"/>
                  </a:lnTo>
                  <a:lnTo>
                    <a:pt x="3861" y="2200"/>
                  </a:lnTo>
                  <a:lnTo>
                    <a:pt x="4022" y="4895"/>
                  </a:lnTo>
                  <a:lnTo>
                    <a:pt x="4183" y="6229"/>
                  </a:lnTo>
                  <a:lnTo>
                    <a:pt x="4344" y="4915"/>
                  </a:lnTo>
                  <a:lnTo>
                    <a:pt x="4506" y="3113"/>
                  </a:lnTo>
                  <a:lnTo>
                    <a:pt x="4667" y="1764"/>
                  </a:lnTo>
                  <a:lnTo>
                    <a:pt x="4828" y="1023"/>
                  </a:lnTo>
                  <a:lnTo>
                    <a:pt x="4989" y="668"/>
                  </a:lnTo>
                  <a:lnTo>
                    <a:pt x="5150" y="474"/>
                  </a:lnTo>
                  <a:lnTo>
                    <a:pt x="5311" y="370"/>
                  </a:lnTo>
                  <a:lnTo>
                    <a:pt x="5472" y="300"/>
                  </a:lnTo>
                  <a:lnTo>
                    <a:pt x="5633" y="255"/>
                  </a:lnTo>
                  <a:lnTo>
                    <a:pt x="5794" y="209"/>
                  </a:lnTo>
                  <a:lnTo>
                    <a:pt x="5955" y="189"/>
                  </a:lnTo>
                  <a:lnTo>
                    <a:pt x="6116" y="167"/>
                  </a:lnTo>
                  <a:lnTo>
                    <a:pt x="6277" y="154"/>
                  </a:lnTo>
                  <a:lnTo>
                    <a:pt x="6438" y="131"/>
                  </a:lnTo>
                  <a:lnTo>
                    <a:pt x="6599" y="124"/>
                  </a:lnTo>
                  <a:lnTo>
                    <a:pt x="6760" y="145"/>
                  </a:lnTo>
                  <a:lnTo>
                    <a:pt x="6921" y="177"/>
                  </a:lnTo>
                  <a:lnTo>
                    <a:pt x="7082" y="142"/>
                  </a:lnTo>
                  <a:lnTo>
                    <a:pt x="7243" y="111"/>
                  </a:lnTo>
                  <a:lnTo>
                    <a:pt x="7404" y="81"/>
                  </a:lnTo>
                  <a:lnTo>
                    <a:pt x="7565" y="64"/>
                  </a:lnTo>
                  <a:lnTo>
                    <a:pt x="7726" y="57"/>
                  </a:lnTo>
                  <a:lnTo>
                    <a:pt x="7887" y="48"/>
                  </a:lnTo>
                  <a:lnTo>
                    <a:pt x="8049" y="56"/>
                  </a:lnTo>
                  <a:lnTo>
                    <a:pt x="8210" y="36"/>
                  </a:lnTo>
                  <a:lnTo>
                    <a:pt x="8371" y="28"/>
                  </a:lnTo>
                  <a:lnTo>
                    <a:pt x="8532" y="27"/>
                  </a:lnTo>
                  <a:lnTo>
                    <a:pt x="8693" y="40"/>
                  </a:lnTo>
                  <a:lnTo>
                    <a:pt x="8854" y="29"/>
                  </a:lnTo>
                  <a:lnTo>
                    <a:pt x="9015" y="44"/>
                  </a:lnTo>
                  <a:lnTo>
                    <a:pt x="9176" y="52"/>
                  </a:lnTo>
                  <a:lnTo>
                    <a:pt x="9255" y="51"/>
                  </a:lnTo>
                </a:path>
              </a:pathLst>
            </a:custGeom>
            <a:noFill/>
            <a:ln cap="flat" cmpd="sng" w="9525">
              <a:solidFill>
                <a:srgbClr val="0000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685" name="Google Shape;685;p40"/>
            <p:cNvSpPr/>
            <p:nvPr/>
          </p:nvSpPr>
          <p:spPr>
            <a:xfrm>
              <a:off x="4989" y="2440"/>
              <a:ext cx="367" cy="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F0000"/>
                </a:buClr>
                <a:buSzPts val="700"/>
                <a:buFont typeface="Open Sans"/>
                <a:buNone/>
              </a:pPr>
              <a:r>
                <a:rPr b="0" i="0" lang="en-US" sz="700" u="none" cap="none" strike="noStrike">
                  <a:solidFill>
                    <a:srgbClr val="7F0000"/>
                  </a:solidFill>
                  <a:latin typeface="Open Sans"/>
                  <a:ea typeface="Open Sans"/>
                  <a:cs typeface="Open Sans"/>
                  <a:sym typeface="Open Sans"/>
                </a:rPr>
                <a:t>260129_C1_04.D\data.ms</a:t>
              </a:r>
              <a:endParaRPr b="0" i="0" sz="2000" u="none" cap="none" strike="noStrike">
                <a:solidFill>
                  <a:schemeClr val="dk1"/>
                </a:solidFill>
                <a:latin typeface="Arial"/>
                <a:ea typeface="Arial"/>
                <a:cs typeface="Arial"/>
                <a:sym typeface="Arial"/>
              </a:endParaRPr>
            </a:p>
          </p:txBody>
        </p:sp>
        <p:sp>
          <p:nvSpPr>
            <p:cNvPr id="686" name="Google Shape;686;p40"/>
            <p:cNvSpPr/>
            <p:nvPr/>
          </p:nvSpPr>
          <p:spPr>
            <a:xfrm flipH="1" rot="10800000">
              <a:off x="4959" y="2357"/>
              <a:ext cx="1287" cy="1324"/>
            </a:xfrm>
            <a:custGeom>
              <a:rect b="b" l="l" r="r" t="t"/>
              <a:pathLst>
                <a:path extrusionOk="0" h="6982" w="9255">
                  <a:moveTo>
                    <a:pt x="0" y="61"/>
                  </a:moveTo>
                  <a:lnTo>
                    <a:pt x="155" y="55"/>
                  </a:lnTo>
                  <a:lnTo>
                    <a:pt x="316" y="49"/>
                  </a:lnTo>
                  <a:lnTo>
                    <a:pt x="477" y="46"/>
                  </a:lnTo>
                  <a:lnTo>
                    <a:pt x="638" y="27"/>
                  </a:lnTo>
                  <a:lnTo>
                    <a:pt x="799" y="13"/>
                  </a:lnTo>
                  <a:lnTo>
                    <a:pt x="960" y="11"/>
                  </a:lnTo>
                  <a:lnTo>
                    <a:pt x="1121" y="5"/>
                  </a:lnTo>
                  <a:lnTo>
                    <a:pt x="1282" y="9"/>
                  </a:lnTo>
                  <a:lnTo>
                    <a:pt x="1443" y="11"/>
                  </a:lnTo>
                  <a:lnTo>
                    <a:pt x="1604" y="13"/>
                  </a:lnTo>
                  <a:lnTo>
                    <a:pt x="1766" y="23"/>
                  </a:lnTo>
                  <a:lnTo>
                    <a:pt x="1927" y="20"/>
                  </a:lnTo>
                  <a:lnTo>
                    <a:pt x="2088" y="27"/>
                  </a:lnTo>
                  <a:lnTo>
                    <a:pt x="2249" y="26"/>
                  </a:lnTo>
                  <a:lnTo>
                    <a:pt x="2410" y="25"/>
                  </a:lnTo>
                  <a:lnTo>
                    <a:pt x="2571" y="18"/>
                  </a:lnTo>
                  <a:lnTo>
                    <a:pt x="2732" y="10"/>
                  </a:lnTo>
                  <a:lnTo>
                    <a:pt x="2893" y="0"/>
                  </a:lnTo>
                  <a:lnTo>
                    <a:pt x="3054" y="9"/>
                  </a:lnTo>
                  <a:lnTo>
                    <a:pt x="3215" y="14"/>
                  </a:lnTo>
                  <a:lnTo>
                    <a:pt x="3376" y="8"/>
                  </a:lnTo>
                  <a:lnTo>
                    <a:pt x="3537" y="70"/>
                  </a:lnTo>
                  <a:lnTo>
                    <a:pt x="3698" y="573"/>
                  </a:lnTo>
                  <a:lnTo>
                    <a:pt x="3859" y="2531"/>
                  </a:lnTo>
                  <a:lnTo>
                    <a:pt x="4020" y="5794"/>
                  </a:lnTo>
                  <a:lnTo>
                    <a:pt x="4181" y="6982"/>
                  </a:lnTo>
                  <a:lnTo>
                    <a:pt x="4342" y="5248"/>
                  </a:lnTo>
                  <a:lnTo>
                    <a:pt x="4503" y="2883"/>
                  </a:lnTo>
                  <a:lnTo>
                    <a:pt x="4664" y="1469"/>
                  </a:lnTo>
                  <a:lnTo>
                    <a:pt x="4825" y="816"/>
                  </a:lnTo>
                  <a:lnTo>
                    <a:pt x="4986" y="486"/>
                  </a:lnTo>
                  <a:lnTo>
                    <a:pt x="5148" y="327"/>
                  </a:lnTo>
                  <a:lnTo>
                    <a:pt x="5309" y="258"/>
                  </a:lnTo>
                  <a:lnTo>
                    <a:pt x="5470" y="189"/>
                  </a:lnTo>
                  <a:lnTo>
                    <a:pt x="5631" y="170"/>
                  </a:lnTo>
                  <a:lnTo>
                    <a:pt x="5792" y="143"/>
                  </a:lnTo>
                  <a:lnTo>
                    <a:pt x="5953" y="150"/>
                  </a:lnTo>
                  <a:lnTo>
                    <a:pt x="6114" y="122"/>
                  </a:lnTo>
                  <a:lnTo>
                    <a:pt x="6275" y="110"/>
                  </a:lnTo>
                  <a:lnTo>
                    <a:pt x="6436" y="80"/>
                  </a:lnTo>
                  <a:lnTo>
                    <a:pt x="6597" y="81"/>
                  </a:lnTo>
                  <a:lnTo>
                    <a:pt x="6758" y="84"/>
                  </a:lnTo>
                  <a:lnTo>
                    <a:pt x="6919" y="90"/>
                  </a:lnTo>
                  <a:lnTo>
                    <a:pt x="7080" y="75"/>
                  </a:lnTo>
                  <a:lnTo>
                    <a:pt x="7241" y="70"/>
                  </a:lnTo>
                  <a:lnTo>
                    <a:pt x="7402" y="40"/>
                  </a:lnTo>
                  <a:lnTo>
                    <a:pt x="7563" y="34"/>
                  </a:lnTo>
                  <a:lnTo>
                    <a:pt x="7724" y="31"/>
                  </a:lnTo>
                  <a:lnTo>
                    <a:pt x="7885" y="38"/>
                  </a:lnTo>
                  <a:lnTo>
                    <a:pt x="8046" y="31"/>
                  </a:lnTo>
                  <a:lnTo>
                    <a:pt x="8207" y="20"/>
                  </a:lnTo>
                  <a:lnTo>
                    <a:pt x="8368" y="24"/>
                  </a:lnTo>
                  <a:lnTo>
                    <a:pt x="8529" y="22"/>
                  </a:lnTo>
                  <a:lnTo>
                    <a:pt x="8691" y="16"/>
                  </a:lnTo>
                  <a:lnTo>
                    <a:pt x="8852" y="17"/>
                  </a:lnTo>
                  <a:lnTo>
                    <a:pt x="9013" y="42"/>
                  </a:lnTo>
                  <a:lnTo>
                    <a:pt x="9174" y="66"/>
                  </a:lnTo>
                  <a:lnTo>
                    <a:pt x="9255" y="72"/>
                  </a:lnTo>
                </a:path>
              </a:pathLst>
            </a:custGeom>
            <a:noFill/>
            <a:ln cap="flat" cmpd="sng" w="9525">
              <a:solidFill>
                <a:srgbClr val="7F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687" name="Google Shape;687;p40"/>
            <p:cNvSpPr/>
            <p:nvPr/>
          </p:nvSpPr>
          <p:spPr>
            <a:xfrm>
              <a:off x="4989" y="2477"/>
              <a:ext cx="367" cy="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Open Sans"/>
                <a:buNone/>
              </a:pPr>
              <a:r>
                <a:rPr b="0" i="0" lang="en-US" sz="700" u="none" cap="none" strike="noStrike">
                  <a:solidFill>
                    <a:srgbClr val="000000"/>
                  </a:solidFill>
                  <a:latin typeface="Open Sans"/>
                  <a:ea typeface="Open Sans"/>
                  <a:cs typeface="Open Sans"/>
                  <a:sym typeface="Open Sans"/>
                </a:rPr>
                <a:t>260129_C1_05.D\data.ms</a:t>
              </a:r>
              <a:endParaRPr b="0" i="0" sz="2000" u="none" cap="none" strike="noStrike">
                <a:solidFill>
                  <a:schemeClr val="dk1"/>
                </a:solidFill>
                <a:latin typeface="Arial"/>
                <a:ea typeface="Arial"/>
                <a:cs typeface="Arial"/>
                <a:sym typeface="Arial"/>
              </a:endParaRPr>
            </a:p>
          </p:txBody>
        </p:sp>
        <p:sp>
          <p:nvSpPr>
            <p:cNvPr id="688" name="Google Shape;688;p40"/>
            <p:cNvSpPr/>
            <p:nvPr/>
          </p:nvSpPr>
          <p:spPr>
            <a:xfrm flipH="1" rot="10800000">
              <a:off x="4959" y="2526"/>
              <a:ext cx="1287" cy="1129"/>
            </a:xfrm>
            <a:custGeom>
              <a:rect b="b" l="l" r="r" t="t"/>
              <a:pathLst>
                <a:path extrusionOk="0" h="5955" w="9254">
                  <a:moveTo>
                    <a:pt x="0" y="83"/>
                  </a:moveTo>
                  <a:lnTo>
                    <a:pt x="154" y="49"/>
                  </a:lnTo>
                  <a:lnTo>
                    <a:pt x="315" y="40"/>
                  </a:lnTo>
                  <a:lnTo>
                    <a:pt x="476" y="33"/>
                  </a:lnTo>
                  <a:lnTo>
                    <a:pt x="637" y="28"/>
                  </a:lnTo>
                  <a:lnTo>
                    <a:pt x="798" y="18"/>
                  </a:lnTo>
                  <a:lnTo>
                    <a:pt x="959" y="21"/>
                  </a:lnTo>
                  <a:lnTo>
                    <a:pt x="1121" y="4"/>
                  </a:lnTo>
                  <a:lnTo>
                    <a:pt x="1282" y="0"/>
                  </a:lnTo>
                  <a:lnTo>
                    <a:pt x="1443" y="10"/>
                  </a:lnTo>
                  <a:lnTo>
                    <a:pt x="1604" y="6"/>
                  </a:lnTo>
                  <a:lnTo>
                    <a:pt x="1765" y="12"/>
                  </a:lnTo>
                  <a:lnTo>
                    <a:pt x="1926" y="10"/>
                  </a:lnTo>
                  <a:lnTo>
                    <a:pt x="2087" y="18"/>
                  </a:lnTo>
                  <a:lnTo>
                    <a:pt x="2248" y="14"/>
                  </a:lnTo>
                  <a:lnTo>
                    <a:pt x="2409" y="19"/>
                  </a:lnTo>
                  <a:lnTo>
                    <a:pt x="2570" y="15"/>
                  </a:lnTo>
                  <a:lnTo>
                    <a:pt x="2731" y="10"/>
                  </a:lnTo>
                  <a:lnTo>
                    <a:pt x="2892" y="0"/>
                  </a:lnTo>
                  <a:lnTo>
                    <a:pt x="3053" y="20"/>
                  </a:lnTo>
                  <a:lnTo>
                    <a:pt x="3214" y="18"/>
                  </a:lnTo>
                  <a:lnTo>
                    <a:pt x="3375" y="19"/>
                  </a:lnTo>
                  <a:lnTo>
                    <a:pt x="3536" y="29"/>
                  </a:lnTo>
                  <a:lnTo>
                    <a:pt x="3697" y="253"/>
                  </a:lnTo>
                  <a:lnTo>
                    <a:pt x="3858" y="1372"/>
                  </a:lnTo>
                  <a:lnTo>
                    <a:pt x="4019" y="3927"/>
                  </a:lnTo>
                  <a:lnTo>
                    <a:pt x="4180" y="5955"/>
                  </a:lnTo>
                  <a:lnTo>
                    <a:pt x="4341" y="5433"/>
                  </a:lnTo>
                  <a:lnTo>
                    <a:pt x="4503" y="3524"/>
                  </a:lnTo>
                  <a:lnTo>
                    <a:pt x="4664" y="1828"/>
                  </a:lnTo>
                  <a:lnTo>
                    <a:pt x="4825" y="1009"/>
                  </a:lnTo>
                  <a:lnTo>
                    <a:pt x="4986" y="616"/>
                  </a:lnTo>
                  <a:lnTo>
                    <a:pt x="5147" y="426"/>
                  </a:lnTo>
                  <a:lnTo>
                    <a:pt x="5308" y="318"/>
                  </a:lnTo>
                  <a:lnTo>
                    <a:pt x="5469" y="240"/>
                  </a:lnTo>
                  <a:lnTo>
                    <a:pt x="5630" y="199"/>
                  </a:lnTo>
                  <a:lnTo>
                    <a:pt x="5791" y="154"/>
                  </a:lnTo>
                  <a:lnTo>
                    <a:pt x="5952" y="163"/>
                  </a:lnTo>
                  <a:lnTo>
                    <a:pt x="6113" y="133"/>
                  </a:lnTo>
                  <a:lnTo>
                    <a:pt x="6274" y="125"/>
                  </a:lnTo>
                  <a:lnTo>
                    <a:pt x="6435" y="107"/>
                  </a:lnTo>
                  <a:lnTo>
                    <a:pt x="6596" y="99"/>
                  </a:lnTo>
                  <a:lnTo>
                    <a:pt x="6757" y="104"/>
                  </a:lnTo>
                  <a:lnTo>
                    <a:pt x="6918" y="97"/>
                  </a:lnTo>
                  <a:lnTo>
                    <a:pt x="7079" y="76"/>
                  </a:lnTo>
                  <a:lnTo>
                    <a:pt x="7240" y="81"/>
                  </a:lnTo>
                  <a:lnTo>
                    <a:pt x="7401" y="55"/>
                  </a:lnTo>
                  <a:lnTo>
                    <a:pt x="7562" y="45"/>
                  </a:lnTo>
                  <a:lnTo>
                    <a:pt x="7723" y="45"/>
                  </a:lnTo>
                  <a:lnTo>
                    <a:pt x="7885" y="41"/>
                  </a:lnTo>
                  <a:lnTo>
                    <a:pt x="8046" y="42"/>
                  </a:lnTo>
                  <a:lnTo>
                    <a:pt x="8207" y="42"/>
                  </a:lnTo>
                  <a:lnTo>
                    <a:pt x="8368" y="19"/>
                  </a:lnTo>
                  <a:lnTo>
                    <a:pt x="8529" y="33"/>
                  </a:lnTo>
                  <a:lnTo>
                    <a:pt x="8690" y="19"/>
                  </a:lnTo>
                  <a:lnTo>
                    <a:pt x="8851" y="22"/>
                  </a:lnTo>
                  <a:lnTo>
                    <a:pt x="9012" y="51"/>
                  </a:lnTo>
                  <a:lnTo>
                    <a:pt x="9173" y="58"/>
                  </a:lnTo>
                  <a:lnTo>
                    <a:pt x="9254" y="64"/>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689" name="Google Shape;689;p40"/>
            <p:cNvSpPr/>
            <p:nvPr/>
          </p:nvSpPr>
          <p:spPr>
            <a:xfrm>
              <a:off x="4989" y="2513"/>
              <a:ext cx="367" cy="3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F7F00"/>
                </a:buClr>
                <a:buSzPts val="700"/>
                <a:buFont typeface="Open Sans"/>
                <a:buNone/>
              </a:pPr>
              <a:r>
                <a:rPr b="0" i="0" lang="en-US" sz="700" u="none" cap="none" strike="noStrike">
                  <a:solidFill>
                    <a:srgbClr val="7F7F00"/>
                  </a:solidFill>
                  <a:latin typeface="Open Sans"/>
                  <a:ea typeface="Open Sans"/>
                  <a:cs typeface="Open Sans"/>
                  <a:sym typeface="Open Sans"/>
                </a:rPr>
                <a:t>260129_C1_07.D\data.ms</a:t>
              </a:r>
              <a:endParaRPr b="0" i="0" sz="2000" u="none" cap="none" strike="noStrike">
                <a:solidFill>
                  <a:schemeClr val="dk1"/>
                </a:solidFill>
                <a:latin typeface="Arial"/>
                <a:ea typeface="Arial"/>
                <a:cs typeface="Arial"/>
                <a:sym typeface="Arial"/>
              </a:endParaRPr>
            </a:p>
          </p:txBody>
        </p:sp>
        <p:sp>
          <p:nvSpPr>
            <p:cNvPr id="690" name="Google Shape;690;p40"/>
            <p:cNvSpPr/>
            <p:nvPr/>
          </p:nvSpPr>
          <p:spPr>
            <a:xfrm flipH="1" rot="10800000">
              <a:off x="4959" y="2724"/>
              <a:ext cx="1287" cy="961"/>
            </a:xfrm>
            <a:custGeom>
              <a:rect b="b" l="l" r="r" t="t"/>
              <a:pathLst>
                <a:path extrusionOk="0" h="5068" w="9254">
                  <a:moveTo>
                    <a:pt x="0" y="60"/>
                  </a:moveTo>
                  <a:lnTo>
                    <a:pt x="154" y="29"/>
                  </a:lnTo>
                  <a:lnTo>
                    <a:pt x="315" y="23"/>
                  </a:lnTo>
                  <a:lnTo>
                    <a:pt x="476" y="16"/>
                  </a:lnTo>
                  <a:lnTo>
                    <a:pt x="637" y="8"/>
                  </a:lnTo>
                  <a:lnTo>
                    <a:pt x="798" y="3"/>
                  </a:lnTo>
                  <a:lnTo>
                    <a:pt x="959" y="3"/>
                  </a:lnTo>
                  <a:lnTo>
                    <a:pt x="1120" y="1"/>
                  </a:lnTo>
                  <a:lnTo>
                    <a:pt x="1281" y="5"/>
                  </a:lnTo>
                  <a:lnTo>
                    <a:pt x="1442" y="1"/>
                  </a:lnTo>
                  <a:lnTo>
                    <a:pt x="1603" y="9"/>
                  </a:lnTo>
                  <a:lnTo>
                    <a:pt x="1765" y="16"/>
                  </a:lnTo>
                  <a:lnTo>
                    <a:pt x="1926" y="9"/>
                  </a:lnTo>
                  <a:lnTo>
                    <a:pt x="2087" y="2"/>
                  </a:lnTo>
                  <a:lnTo>
                    <a:pt x="2248" y="8"/>
                  </a:lnTo>
                  <a:lnTo>
                    <a:pt x="2409" y="0"/>
                  </a:lnTo>
                  <a:lnTo>
                    <a:pt x="2570" y="3"/>
                  </a:lnTo>
                  <a:lnTo>
                    <a:pt x="2731" y="4"/>
                  </a:lnTo>
                  <a:lnTo>
                    <a:pt x="2892" y="14"/>
                  </a:lnTo>
                  <a:lnTo>
                    <a:pt x="3053" y="9"/>
                  </a:lnTo>
                  <a:lnTo>
                    <a:pt x="3214" y="9"/>
                  </a:lnTo>
                  <a:lnTo>
                    <a:pt x="3375" y="10"/>
                  </a:lnTo>
                  <a:lnTo>
                    <a:pt x="3536" y="24"/>
                  </a:lnTo>
                  <a:lnTo>
                    <a:pt x="3697" y="193"/>
                  </a:lnTo>
                  <a:lnTo>
                    <a:pt x="3858" y="1069"/>
                  </a:lnTo>
                  <a:lnTo>
                    <a:pt x="4019" y="3075"/>
                  </a:lnTo>
                  <a:lnTo>
                    <a:pt x="4180" y="5068"/>
                  </a:lnTo>
                  <a:lnTo>
                    <a:pt x="4341" y="4892"/>
                  </a:lnTo>
                  <a:lnTo>
                    <a:pt x="4502" y="3420"/>
                  </a:lnTo>
                  <a:lnTo>
                    <a:pt x="4663" y="2030"/>
                  </a:lnTo>
                  <a:lnTo>
                    <a:pt x="4824" y="1177"/>
                  </a:lnTo>
                  <a:lnTo>
                    <a:pt x="4985" y="742"/>
                  </a:lnTo>
                  <a:lnTo>
                    <a:pt x="5147" y="514"/>
                  </a:lnTo>
                  <a:lnTo>
                    <a:pt x="5308" y="386"/>
                  </a:lnTo>
                  <a:lnTo>
                    <a:pt x="5469" y="294"/>
                  </a:lnTo>
                  <a:lnTo>
                    <a:pt x="5630" y="232"/>
                  </a:lnTo>
                  <a:lnTo>
                    <a:pt x="5791" y="182"/>
                  </a:lnTo>
                  <a:lnTo>
                    <a:pt x="5952" y="173"/>
                  </a:lnTo>
                  <a:lnTo>
                    <a:pt x="6113" y="156"/>
                  </a:lnTo>
                  <a:lnTo>
                    <a:pt x="6274" y="137"/>
                  </a:lnTo>
                  <a:lnTo>
                    <a:pt x="6435" y="151"/>
                  </a:lnTo>
                  <a:lnTo>
                    <a:pt x="6596" y="212"/>
                  </a:lnTo>
                  <a:lnTo>
                    <a:pt x="6757" y="312"/>
                  </a:lnTo>
                  <a:lnTo>
                    <a:pt x="6918" y="298"/>
                  </a:lnTo>
                  <a:lnTo>
                    <a:pt x="7079" y="190"/>
                  </a:lnTo>
                  <a:lnTo>
                    <a:pt x="7240" y="128"/>
                  </a:lnTo>
                  <a:lnTo>
                    <a:pt x="7401" y="92"/>
                  </a:lnTo>
                  <a:lnTo>
                    <a:pt x="7562" y="71"/>
                  </a:lnTo>
                  <a:lnTo>
                    <a:pt x="7723" y="59"/>
                  </a:lnTo>
                  <a:lnTo>
                    <a:pt x="7884" y="51"/>
                  </a:lnTo>
                  <a:lnTo>
                    <a:pt x="8045" y="47"/>
                  </a:lnTo>
                  <a:lnTo>
                    <a:pt x="8206" y="45"/>
                  </a:lnTo>
                  <a:lnTo>
                    <a:pt x="8367" y="40"/>
                  </a:lnTo>
                  <a:lnTo>
                    <a:pt x="8529" y="38"/>
                  </a:lnTo>
                  <a:lnTo>
                    <a:pt x="8690" y="43"/>
                  </a:lnTo>
                  <a:lnTo>
                    <a:pt x="8851" y="37"/>
                  </a:lnTo>
                  <a:lnTo>
                    <a:pt x="9012" y="32"/>
                  </a:lnTo>
                  <a:lnTo>
                    <a:pt x="9173" y="34"/>
                  </a:lnTo>
                  <a:lnTo>
                    <a:pt x="9254" y="35"/>
                  </a:lnTo>
                </a:path>
              </a:pathLst>
            </a:custGeom>
            <a:noFill/>
            <a:ln cap="flat" cmpd="sng" w="9525">
              <a:solidFill>
                <a:srgbClr val="7F7F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grpSp>
      <p:graphicFrame>
        <p:nvGraphicFramePr>
          <p:cNvPr id="691" name="Google Shape;691;p40"/>
          <p:cNvGraphicFramePr/>
          <p:nvPr/>
        </p:nvGraphicFramePr>
        <p:xfrm>
          <a:off x="10327223" y="2881964"/>
          <a:ext cx="3000000" cy="3000000"/>
        </p:xfrm>
        <a:graphic>
          <a:graphicData uri="http://schemas.openxmlformats.org/drawingml/2006/table">
            <a:tbl>
              <a:tblPr bandRow="1" firstRow="1">
                <a:noFill/>
                <a:tableStyleId>{E368A9B0-39EB-4783-B1A3-B3EDED5A469F}</a:tableStyleId>
              </a:tblPr>
              <a:tblGrid>
                <a:gridCol w="314025"/>
                <a:gridCol w="1440875"/>
              </a:tblGrid>
              <a:tr h="0">
                <a:tc>
                  <a:txBody>
                    <a:bodyPr/>
                    <a:lstStyle/>
                    <a:p>
                      <a:pPr indent="0" lvl="0" marL="0" marR="0" rtl="0" algn="l">
                        <a:spcBef>
                          <a:spcPts val="0"/>
                        </a:spcBef>
                        <a:spcAft>
                          <a:spcPts val="0"/>
                        </a:spcAft>
                        <a:buNone/>
                      </a:pPr>
                      <a:r>
                        <a:t/>
                      </a:r>
                      <a:endParaRPr sz="1200"/>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r h="152400">
                <a:tc>
                  <a:txBody>
                    <a:bodyPr/>
                    <a:lstStyle/>
                    <a:p>
                      <a:pPr indent="0" lvl="0" marL="0" marR="0" rtl="0" algn="l">
                        <a:spcBef>
                          <a:spcPts val="0"/>
                        </a:spcBef>
                        <a:spcAft>
                          <a:spcPts val="0"/>
                        </a:spcAft>
                        <a:buNone/>
                      </a:pPr>
                      <a:r>
                        <a:t/>
                      </a:r>
                      <a:endParaRPr sz="1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030A0"/>
                    </a:solidFill>
                  </a:tcPr>
                </a:tc>
                <a:tc>
                  <a:txBody>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Unspiked</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2400">
                <a:tc>
                  <a:txBody>
                    <a:bodyPr/>
                    <a:lstStyle/>
                    <a:p>
                      <a:pPr indent="0" lvl="0" marL="0" marR="0" rtl="0" algn="l">
                        <a:spcBef>
                          <a:spcPts val="0"/>
                        </a:spcBef>
                        <a:spcAft>
                          <a:spcPts val="0"/>
                        </a:spcAft>
                        <a:buNone/>
                      </a:pPr>
                      <a:r>
                        <a:t/>
                      </a:r>
                      <a:endParaRPr sz="1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5F9A"/>
                    </a:solidFill>
                  </a:tcPr>
                </a:tc>
                <a:tc>
                  <a:txBody>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5 ng/L spike Rep1</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2400">
                <a:tc>
                  <a:txBody>
                    <a:bodyPr/>
                    <a:lstStyle/>
                    <a:p>
                      <a:pPr indent="0" lvl="0" marL="0" marR="0" rtl="0" algn="l">
                        <a:spcBef>
                          <a:spcPts val="0"/>
                        </a:spcBef>
                        <a:spcAft>
                          <a:spcPts val="0"/>
                        </a:spcAft>
                        <a:buNone/>
                      </a:pPr>
                      <a:r>
                        <a:t/>
                      </a:r>
                      <a:endParaRPr sz="1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00000"/>
                    </a:solidFill>
                  </a:tcPr>
                </a:tc>
                <a:tc>
                  <a:txBody>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5 ng/L spike Rep2</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2400">
                <a:tc>
                  <a:txBody>
                    <a:bodyPr/>
                    <a:lstStyle/>
                    <a:p>
                      <a:pPr indent="0" lvl="0" marL="0" marR="0" rtl="0" algn="l">
                        <a:spcBef>
                          <a:spcPts val="0"/>
                        </a:spcBef>
                        <a:spcAft>
                          <a:spcPts val="0"/>
                        </a:spcAft>
                        <a:buNone/>
                      </a:pPr>
                      <a:r>
                        <a:t/>
                      </a:r>
                      <a:endParaRPr sz="1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5 ng/L spike Rep3</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2400">
                <a:tc>
                  <a:txBody>
                    <a:bodyPr/>
                    <a:lstStyle/>
                    <a:p>
                      <a:pPr indent="0" lvl="0" marL="0" marR="0" rtl="0" algn="l">
                        <a:spcBef>
                          <a:spcPts val="0"/>
                        </a:spcBef>
                        <a:spcAft>
                          <a:spcPts val="0"/>
                        </a:spcAft>
                        <a:buNone/>
                      </a:pPr>
                      <a:r>
                        <a:t/>
                      </a:r>
                      <a:endParaRPr sz="12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CC00"/>
                    </a:solidFill>
                  </a:tcPr>
                </a:tc>
                <a:tc>
                  <a:txBody>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5 ng/L Standard</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692" name="Google Shape;692;p40"/>
          <p:cNvSpPr txBox="1"/>
          <p:nvPr/>
        </p:nvSpPr>
        <p:spPr>
          <a:xfrm>
            <a:off x="10132291" y="1798848"/>
            <a:ext cx="205970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m/z 195 for TCA</a:t>
            </a:r>
            <a:endParaRPr/>
          </a:p>
        </p:txBody>
      </p:sp>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41"/>
          <p:cNvSpPr txBox="1"/>
          <p:nvPr>
            <p:ph type="title"/>
          </p:nvPr>
        </p:nvSpPr>
        <p:spPr>
          <a:xfrm>
            <a:off x="0" y="0"/>
            <a:ext cx="12192000" cy="1143000"/>
          </a:xfrm>
          <a:prstGeom prst="rect">
            <a:avLst/>
          </a:prstGeom>
          <a:solidFill>
            <a:srgbClr val="005F9A"/>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t>🍷 Odorants in Wine – Applying Same Calibration Factors</a:t>
            </a:r>
            <a:br>
              <a:rPr lang="en-US" sz="3200"/>
            </a:br>
            <a:r>
              <a:rPr lang="en-US" sz="3200"/>
              <a:t>as Water During Matrix Addition to See EtOH Affects on Recovery</a:t>
            </a:r>
            <a:endParaRPr/>
          </a:p>
        </p:txBody>
      </p:sp>
      <p:graphicFrame>
        <p:nvGraphicFramePr>
          <p:cNvPr id="698" name="Google Shape;698;p41"/>
          <p:cNvGraphicFramePr/>
          <p:nvPr/>
        </p:nvGraphicFramePr>
        <p:xfrm>
          <a:off x="330923" y="4347695"/>
          <a:ext cx="3000000" cy="3000000"/>
        </p:xfrm>
        <a:graphic>
          <a:graphicData uri="http://schemas.openxmlformats.org/drawingml/2006/table">
            <a:tbl>
              <a:tblPr>
                <a:noFill/>
                <a:tableStyleId>{E368A9B0-39EB-4783-B1A3-B3EDED5A469F}</a:tableStyleId>
              </a:tblPr>
              <a:tblGrid>
                <a:gridCol w="4113850"/>
                <a:gridCol w="2368575"/>
                <a:gridCol w="2657225"/>
              </a:tblGrid>
              <a:tr h="190500">
                <a:tc gridSpan="3">
                  <a:txBody>
                    <a:bodyPr/>
                    <a:lstStyle/>
                    <a:p>
                      <a:pPr indent="0" lvl="0" marL="0" marR="0" rtl="0" algn="ctr">
                        <a:spcBef>
                          <a:spcPts val="0"/>
                        </a:spcBef>
                        <a:spcAft>
                          <a:spcPts val="0"/>
                        </a:spcAft>
                        <a:buClr>
                          <a:schemeClr val="dk1"/>
                        </a:buClr>
                        <a:buSzPts val="2000"/>
                        <a:buFont typeface="Arial"/>
                        <a:buNone/>
                      </a:pPr>
                      <a:r>
                        <a:rPr b="1" lang="en-US" sz="2000" u="none" strike="noStrike">
                          <a:latin typeface="Arial"/>
                          <a:ea typeface="Arial"/>
                          <a:cs typeface="Arial"/>
                          <a:sym typeface="Arial"/>
                        </a:rPr>
                        <a:t>Spike Recovery Report, Wine (Cabernet Sauvignon, 1:10 in Water, ng/L)</a:t>
                      </a:r>
                      <a:endParaRPr b="1" i="0" sz="2000" u="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r>
              <a:tr h="190500">
                <a:tc>
                  <a:txBody>
                    <a:bodyPr/>
                    <a:lstStyle/>
                    <a:p>
                      <a:pPr indent="0" lvl="0" marL="0" marR="0" rtl="0" algn="ctr">
                        <a:lnSpc>
                          <a:spcPct val="100000"/>
                        </a:lnSpc>
                        <a:spcBef>
                          <a:spcPts val="0"/>
                        </a:spcBef>
                        <a:spcAft>
                          <a:spcPts val="0"/>
                        </a:spcAft>
                        <a:buClr>
                          <a:schemeClr val="dk1"/>
                        </a:buClr>
                        <a:buSzPts val="1200"/>
                        <a:buFont typeface="Arial"/>
                        <a:buNone/>
                      </a:pPr>
                      <a:r>
                        <a:rPr b="1" lang="en-US" sz="1200" u="none" strike="noStrike">
                          <a:latin typeface="Arial"/>
                          <a:ea typeface="Arial"/>
                          <a:cs typeface="Arial"/>
                          <a:sym typeface="Arial"/>
                        </a:rPr>
                        <a:t>Analyte</a:t>
                      </a:r>
                      <a:endParaRPr b="1" i="0" sz="1200" u="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1" i="0" lang="en-US" sz="1200" u="none" strike="noStrike">
                          <a:solidFill>
                            <a:srgbClr val="000000"/>
                          </a:solidFill>
                          <a:latin typeface="Arial"/>
                          <a:ea typeface="Arial"/>
                          <a:cs typeface="Arial"/>
                          <a:sym typeface="Arial"/>
                        </a:rPr>
                        <a:t>Unspiked</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1" i="0" lang="en-US" sz="1200" u="none" strike="noStrike">
                          <a:solidFill>
                            <a:srgbClr val="000000"/>
                          </a:solidFill>
                          <a:latin typeface="Arial"/>
                          <a:ea typeface="Arial"/>
                          <a:cs typeface="Arial"/>
                          <a:sym typeface="Arial"/>
                        </a:rPr>
                        <a:t>Spiked 5 ng/L</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0500">
                <a:tc>
                  <a:txBody>
                    <a:bodyPr/>
                    <a:lstStyle/>
                    <a:p>
                      <a:pPr indent="0" lvl="0" marL="0" marR="0" rtl="0" algn="ctr">
                        <a:spcBef>
                          <a:spcPts val="0"/>
                        </a:spcBef>
                        <a:spcAft>
                          <a:spcPts val="0"/>
                        </a:spcAft>
                        <a:buClr>
                          <a:schemeClr val="dk1"/>
                        </a:buClr>
                        <a:buSzPts val="1200"/>
                        <a:buFont typeface="Arial"/>
                        <a:buNone/>
                      </a:pPr>
                      <a:r>
                        <a:rPr lang="en-US" sz="1200" u="none" strike="noStrike">
                          <a:latin typeface="Arial"/>
                          <a:ea typeface="Arial"/>
                          <a:cs typeface="Arial"/>
                          <a:sym typeface="Arial"/>
                        </a:rPr>
                        <a:t>IPMP</a:t>
                      </a:r>
                      <a:endParaRPr b="0" i="0" sz="1200" u="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1.73 (17.3 with dilution factor)</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7.79</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0500">
                <a:tc>
                  <a:txBody>
                    <a:bodyPr/>
                    <a:lstStyle/>
                    <a:p>
                      <a:pPr indent="0" lvl="0" marL="0" marR="0" rtl="0" algn="ctr">
                        <a:spcBef>
                          <a:spcPts val="0"/>
                        </a:spcBef>
                        <a:spcAft>
                          <a:spcPts val="0"/>
                        </a:spcAft>
                        <a:buClr>
                          <a:schemeClr val="dk1"/>
                        </a:buClr>
                        <a:buSzPts val="1200"/>
                        <a:buFont typeface="Arial"/>
                        <a:buNone/>
                      </a:pPr>
                      <a:r>
                        <a:rPr lang="en-US" sz="1200" u="none" strike="noStrike">
                          <a:latin typeface="Arial"/>
                          <a:ea typeface="Arial"/>
                          <a:cs typeface="Arial"/>
                          <a:sym typeface="Arial"/>
                        </a:rPr>
                        <a:t>IBMP</a:t>
                      </a:r>
                      <a:endParaRPr b="0" i="0" sz="1200" u="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&lt;1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3.90</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0500">
                <a:tc>
                  <a:txBody>
                    <a:bodyPr/>
                    <a:lstStyle/>
                    <a:p>
                      <a:pPr indent="0" lvl="0" marL="0" marR="0" rtl="0" algn="ctr">
                        <a:spcBef>
                          <a:spcPts val="0"/>
                        </a:spcBef>
                        <a:spcAft>
                          <a:spcPts val="0"/>
                        </a:spcAft>
                        <a:buClr>
                          <a:schemeClr val="dk1"/>
                        </a:buClr>
                        <a:buSzPts val="1200"/>
                        <a:buFont typeface="Arial"/>
                        <a:buNone/>
                      </a:pPr>
                      <a:r>
                        <a:rPr lang="en-US" sz="1200" u="none" strike="noStrike">
                          <a:latin typeface="Arial"/>
                          <a:ea typeface="Arial"/>
                          <a:cs typeface="Arial"/>
                          <a:sym typeface="Arial"/>
                        </a:rPr>
                        <a:t>2-MIB</a:t>
                      </a:r>
                      <a:endParaRPr b="0" i="0" sz="1200" u="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&lt;1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4.37</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0500">
                <a:tc>
                  <a:txBody>
                    <a:bodyPr/>
                    <a:lstStyle/>
                    <a:p>
                      <a:pPr indent="0" lvl="0" marL="0" marR="0" rtl="0" algn="ctr">
                        <a:spcBef>
                          <a:spcPts val="0"/>
                        </a:spcBef>
                        <a:spcAft>
                          <a:spcPts val="0"/>
                        </a:spcAft>
                        <a:buClr>
                          <a:schemeClr val="dk1"/>
                        </a:buClr>
                        <a:buSzPts val="1200"/>
                        <a:buFont typeface="Arial"/>
                        <a:buNone/>
                      </a:pPr>
                      <a:r>
                        <a:rPr lang="en-US" sz="1200" u="none" strike="noStrike">
                          <a:latin typeface="Arial"/>
                          <a:ea typeface="Arial"/>
                          <a:cs typeface="Arial"/>
                          <a:sym typeface="Arial"/>
                        </a:rPr>
                        <a:t>TCA</a:t>
                      </a:r>
                      <a:endParaRPr b="0" i="0" sz="1200" u="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&lt;1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4.43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0500">
                <a:tc>
                  <a:txBody>
                    <a:bodyPr/>
                    <a:lstStyle/>
                    <a:p>
                      <a:pPr indent="0" lvl="0" marL="0" marR="0" rtl="0" algn="ctr">
                        <a:spcBef>
                          <a:spcPts val="0"/>
                        </a:spcBef>
                        <a:spcAft>
                          <a:spcPts val="0"/>
                        </a:spcAft>
                        <a:buClr>
                          <a:schemeClr val="dk1"/>
                        </a:buClr>
                        <a:buSzPts val="1200"/>
                        <a:buFont typeface="Arial"/>
                        <a:buNone/>
                      </a:pPr>
                      <a:r>
                        <a:rPr lang="en-US" sz="1200" u="none" strike="noStrike">
                          <a:latin typeface="Arial"/>
                          <a:ea typeface="Arial"/>
                          <a:cs typeface="Arial"/>
                          <a:sym typeface="Arial"/>
                        </a:rPr>
                        <a:t>Geosmin</a:t>
                      </a:r>
                      <a:endParaRPr b="0" i="0" sz="1200" u="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&lt;1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4.18</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0500">
                <a:tc>
                  <a:txBody>
                    <a:bodyPr/>
                    <a:lstStyle/>
                    <a:p>
                      <a:pPr indent="0" lvl="0" marL="0" marR="0" rtl="0" algn="ctr">
                        <a:spcBef>
                          <a:spcPts val="0"/>
                        </a:spcBef>
                        <a:spcAft>
                          <a:spcPts val="0"/>
                        </a:spcAft>
                        <a:buClr>
                          <a:schemeClr val="dk1"/>
                        </a:buClr>
                        <a:buSzPts val="1200"/>
                        <a:buFont typeface="Arial"/>
                        <a:buNone/>
                      </a:pPr>
                      <a:r>
                        <a:rPr lang="en-US" sz="1200" u="none" strike="noStrike">
                          <a:latin typeface="Arial"/>
                          <a:ea typeface="Arial"/>
                          <a:cs typeface="Arial"/>
                          <a:sym typeface="Arial"/>
                        </a:rPr>
                        <a:t>TBA</a:t>
                      </a:r>
                      <a:endParaRPr b="0" i="0" sz="1200" u="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&lt;1</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4.13</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descr="Riedel Cabernet/Merlot - Crystal Glass - 21,979oz (full) - Set of 4-5416/0 - Vinum - Red Wine Glass, Dishwasher Safe" id="699" name="Google Shape;699;p41"/>
          <p:cNvPicPr preferRelativeResize="0"/>
          <p:nvPr/>
        </p:nvPicPr>
        <p:blipFill rotWithShape="1">
          <a:blip r:embed="rId3">
            <a:alphaModFix/>
          </a:blip>
          <a:srcRect b="0" l="0" r="0" t="0"/>
          <a:stretch/>
        </p:blipFill>
        <p:spPr>
          <a:xfrm>
            <a:off x="10123589" y="1493162"/>
            <a:ext cx="1737488" cy="4294020"/>
          </a:xfrm>
          <a:prstGeom prst="rect">
            <a:avLst/>
          </a:prstGeom>
          <a:noFill/>
          <a:ln>
            <a:noFill/>
          </a:ln>
        </p:spPr>
      </p:pic>
      <p:sp>
        <p:nvSpPr>
          <p:cNvPr id="700" name="Google Shape;700;p41"/>
          <p:cNvSpPr txBox="1"/>
          <p:nvPr/>
        </p:nvSpPr>
        <p:spPr>
          <a:xfrm>
            <a:off x="164460" y="1247349"/>
            <a:ext cx="4736286"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IPMP and IBMP are very well known in wine chemistry.</a:t>
            </a:r>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Responsible for “green,” “bell pepper,” “herbaceous,” “asparagus” notes</a:t>
            </a:r>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Sources in wine: Naturally synthesized in grape berries.</a:t>
            </a:r>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Typical concentrations: ~1–50 ng/L</a:t>
            </a:r>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
        <p:nvSpPr>
          <p:cNvPr id="701" name="Google Shape;701;p41"/>
          <p:cNvSpPr txBox="1"/>
          <p:nvPr/>
        </p:nvSpPr>
        <p:spPr>
          <a:xfrm>
            <a:off x="4997995" y="1247349"/>
            <a:ext cx="5028344"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TCA and TBA are responsible for infamous “cork taint”</a:t>
            </a:r>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Sources in wine: Corks, Winery materials (barrels, pallets, cardboard, sealants); microbial methylation of halophenols</a:t>
            </a:r>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Odor impact: Detectable at sub-ppt to low-ppt levels, often ruining wine even when chemically “clean.”</a:t>
            </a:r>
            <a:endParaRPr/>
          </a:p>
        </p:txBody>
      </p:sp>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42"/>
          <p:cNvPicPr preferRelativeResize="0"/>
          <p:nvPr/>
        </p:nvPicPr>
        <p:blipFill rotWithShape="1">
          <a:blip r:embed="rId3">
            <a:alphaModFix/>
          </a:blip>
          <a:srcRect b="0" l="0" r="0" t="0"/>
          <a:stretch/>
        </p:blipFill>
        <p:spPr>
          <a:xfrm>
            <a:off x="64218" y="1348740"/>
            <a:ext cx="6007302" cy="4704084"/>
          </a:xfrm>
          <a:prstGeom prst="rect">
            <a:avLst/>
          </a:prstGeom>
          <a:noFill/>
          <a:ln>
            <a:noFill/>
          </a:ln>
        </p:spPr>
      </p:pic>
      <p:pic>
        <p:nvPicPr>
          <p:cNvPr id="707" name="Google Shape;707;p42"/>
          <p:cNvPicPr preferRelativeResize="0"/>
          <p:nvPr/>
        </p:nvPicPr>
        <p:blipFill rotWithShape="1">
          <a:blip r:embed="rId4">
            <a:alphaModFix/>
          </a:blip>
          <a:srcRect b="0" l="0" r="0" t="0"/>
          <a:stretch/>
        </p:blipFill>
        <p:spPr>
          <a:xfrm>
            <a:off x="6036662" y="1356602"/>
            <a:ext cx="6099689" cy="4696222"/>
          </a:xfrm>
          <a:prstGeom prst="rect">
            <a:avLst/>
          </a:prstGeom>
          <a:noFill/>
          <a:ln>
            <a:noFill/>
          </a:ln>
        </p:spPr>
      </p:pic>
      <p:sp>
        <p:nvSpPr>
          <p:cNvPr id="708" name="Google Shape;708;p42"/>
          <p:cNvSpPr txBox="1"/>
          <p:nvPr>
            <p:ph type="title"/>
          </p:nvPr>
        </p:nvSpPr>
        <p:spPr>
          <a:xfrm>
            <a:off x="-24480" y="15360"/>
            <a:ext cx="12192000" cy="1097159"/>
          </a:xfrm>
          <a:prstGeom prst="rect">
            <a:avLst/>
          </a:prstGeom>
          <a:solidFill>
            <a:srgbClr val="005F9A"/>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t>PFAS in Water using VASE</a:t>
            </a:r>
            <a:endParaRPr/>
          </a:p>
        </p:txBody>
      </p:sp>
      <p:sp>
        <p:nvSpPr>
          <p:cNvPr id="709" name="Google Shape;709;p42"/>
          <p:cNvSpPr/>
          <p:nvPr/>
        </p:nvSpPr>
        <p:spPr>
          <a:xfrm>
            <a:off x="928807" y="1120381"/>
            <a:ext cx="10383350" cy="545305"/>
          </a:xfrm>
          <a:prstGeom prst="rect">
            <a:avLst/>
          </a:prstGeom>
          <a:noFill/>
          <a:ln>
            <a:noFill/>
          </a:ln>
        </p:spPr>
        <p:txBody>
          <a:bodyPr anchorCtr="0" anchor="t" bIns="45700" lIns="91425" spcFirstLastPara="1" rIns="91425" wrap="square" tIns="45700">
            <a:noAutofit/>
          </a:bodyPr>
          <a:lstStyle/>
          <a:p>
            <a:pPr indent="0" lvl="0" marL="0" marR="0" rtl="0" algn="l">
              <a:lnSpc>
                <a:spcPct val="95833"/>
              </a:lnSpc>
              <a:spcBef>
                <a:spcPts val="0"/>
              </a:spcBef>
              <a:spcAft>
                <a:spcPts val="0"/>
              </a:spcAft>
              <a:buNone/>
            </a:pPr>
            <a:r>
              <a:rPr b="0" lang="en-US" sz="2400">
                <a:solidFill>
                  <a:schemeClr val="dk1"/>
                </a:solidFill>
                <a:latin typeface="Calibri"/>
                <a:ea typeface="Calibri"/>
                <a:cs typeface="Calibri"/>
                <a:sym typeface="Calibri"/>
              </a:rPr>
              <a:t>PFCAs - Perfluoro Carboxylic Acids                             FTOH – Fluorotelomer Alcohols</a:t>
            </a:r>
            <a:endParaRPr/>
          </a:p>
        </p:txBody>
      </p:sp>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id="714" name="Google Shape;714;p43"/>
          <p:cNvPicPr preferRelativeResize="0"/>
          <p:nvPr/>
        </p:nvPicPr>
        <p:blipFill rotWithShape="1">
          <a:blip r:embed="rId3">
            <a:alphaModFix/>
          </a:blip>
          <a:srcRect b="0" l="0" r="0" t="0"/>
          <a:stretch/>
        </p:blipFill>
        <p:spPr>
          <a:xfrm>
            <a:off x="3000512" y="1163055"/>
            <a:ext cx="8338048" cy="5074708"/>
          </a:xfrm>
          <a:prstGeom prst="rect">
            <a:avLst/>
          </a:prstGeom>
          <a:noFill/>
          <a:ln>
            <a:noFill/>
          </a:ln>
        </p:spPr>
      </p:pic>
      <p:pic>
        <p:nvPicPr>
          <p:cNvPr id="715" name="Google Shape;715;p43"/>
          <p:cNvPicPr preferRelativeResize="0"/>
          <p:nvPr/>
        </p:nvPicPr>
        <p:blipFill rotWithShape="1">
          <a:blip r:embed="rId4">
            <a:alphaModFix/>
          </a:blip>
          <a:srcRect b="0" l="0" r="0" t="0"/>
          <a:stretch/>
        </p:blipFill>
        <p:spPr>
          <a:xfrm>
            <a:off x="165463" y="1917990"/>
            <a:ext cx="2633889" cy="3473966"/>
          </a:xfrm>
          <a:prstGeom prst="rect">
            <a:avLst/>
          </a:prstGeom>
          <a:noFill/>
          <a:ln>
            <a:noFill/>
          </a:ln>
        </p:spPr>
      </p:pic>
      <p:sp>
        <p:nvSpPr>
          <p:cNvPr id="716" name="Google Shape;716;p43"/>
          <p:cNvSpPr txBox="1"/>
          <p:nvPr/>
        </p:nvSpPr>
        <p:spPr>
          <a:xfrm>
            <a:off x="0" y="0"/>
            <a:ext cx="12192000" cy="975360"/>
          </a:xfrm>
          <a:prstGeom prst="rect">
            <a:avLst/>
          </a:prstGeom>
          <a:solidFill>
            <a:srgbClr val="005F9A"/>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a:solidFill>
                  <a:schemeClr val="lt1"/>
                </a:solidFill>
                <a:latin typeface="Gill Sans"/>
                <a:ea typeface="Gill Sans"/>
                <a:cs typeface="Gill Sans"/>
                <a:sym typeface="Gill Sans"/>
              </a:rPr>
              <a:t>VASE Recovery of PFAS in 25mL of Water, 1-16Hr, 70</a:t>
            </a:r>
            <a:r>
              <a:rPr b="1" baseline="30000" i="0" lang="en-US" sz="2800">
                <a:solidFill>
                  <a:schemeClr val="lt1"/>
                </a:solidFill>
                <a:latin typeface="Gill Sans"/>
                <a:ea typeface="Gill Sans"/>
                <a:cs typeface="Gill Sans"/>
                <a:sym typeface="Gill Sans"/>
              </a:rPr>
              <a:t>o</a:t>
            </a:r>
            <a:r>
              <a:rPr b="1" i="0" lang="en-US" sz="2800">
                <a:solidFill>
                  <a:schemeClr val="lt1"/>
                </a:solidFill>
                <a:latin typeface="Gill Sans"/>
                <a:ea typeface="Gill Sans"/>
                <a:cs typeface="Gill Sans"/>
                <a:sym typeface="Gill Sans"/>
              </a:rPr>
              <a:t>C</a:t>
            </a:r>
            <a:br>
              <a:rPr b="1" i="0" lang="en-US" sz="2800">
                <a:solidFill>
                  <a:schemeClr val="lt1"/>
                </a:solidFill>
                <a:latin typeface="Gill Sans"/>
                <a:ea typeface="Gill Sans"/>
                <a:cs typeface="Gill Sans"/>
                <a:sym typeface="Gill Sans"/>
              </a:rPr>
            </a:br>
            <a:r>
              <a:rPr b="1" i="0" lang="en-US" sz="2000">
                <a:solidFill>
                  <a:schemeClr val="lt1"/>
                </a:solidFill>
                <a:latin typeface="Gill Sans"/>
                <a:ea typeface="Gill Sans"/>
                <a:cs typeface="Gill Sans"/>
                <a:sym typeface="Gill Sans"/>
              </a:rPr>
              <a:t>(Zero Water Collected Verified by Zero Weight Gain)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44"/>
          <p:cNvSpPr txBox="1"/>
          <p:nvPr>
            <p:ph type="title"/>
          </p:nvPr>
        </p:nvSpPr>
        <p:spPr>
          <a:xfrm>
            <a:off x="0" y="0"/>
            <a:ext cx="12192000" cy="975360"/>
          </a:xfrm>
          <a:prstGeom prst="rect">
            <a:avLst/>
          </a:prstGeom>
          <a:solidFill>
            <a:srgbClr val="005F9A"/>
          </a:solidFill>
          <a:ln>
            <a:noFill/>
          </a:ln>
        </p:spPr>
        <p:txBody>
          <a:bodyPr anchorCtr="0" anchor="ctr" bIns="45700" lIns="91425" spcFirstLastPara="1" rIns="91425" wrap="square" tIns="45700">
            <a:noAutofit/>
          </a:bodyPr>
          <a:lstStyle/>
          <a:p>
            <a:pPr indent="0" lvl="0" marL="0" rtl="0" algn="ctr">
              <a:lnSpc>
                <a:spcPct val="114285"/>
              </a:lnSpc>
              <a:spcBef>
                <a:spcPts val="0"/>
              </a:spcBef>
              <a:spcAft>
                <a:spcPts val="0"/>
              </a:spcAft>
              <a:buNone/>
            </a:pPr>
            <a:r>
              <a:rPr lang="en-US"/>
              <a:t>PFAS in Water using VASE (25mL/16Hr): Linearity and Calculated MDLs</a:t>
            </a:r>
            <a:br>
              <a:rPr lang="en-US"/>
            </a:br>
            <a:r>
              <a:rPr lang="en-US" sz="2000"/>
              <a:t>SPR40A/5800A – Thermo 1310/7000 GCMS, SIM Mode, TG200, 1um Col 1-2</a:t>
            </a:r>
            <a:endParaRPr/>
          </a:p>
        </p:txBody>
      </p:sp>
      <p:pic>
        <p:nvPicPr>
          <p:cNvPr id="722" name="Google Shape;722;p44"/>
          <p:cNvPicPr preferRelativeResize="0"/>
          <p:nvPr/>
        </p:nvPicPr>
        <p:blipFill rotWithShape="1">
          <a:blip r:embed="rId3">
            <a:alphaModFix/>
          </a:blip>
          <a:srcRect b="4449" l="0" r="3625" t="3359"/>
          <a:stretch/>
        </p:blipFill>
        <p:spPr>
          <a:xfrm>
            <a:off x="677418" y="1447799"/>
            <a:ext cx="9085707" cy="4524375"/>
          </a:xfrm>
          <a:prstGeom prst="rect">
            <a:avLst/>
          </a:prstGeom>
          <a:noFill/>
          <a:ln>
            <a:noFill/>
          </a:ln>
        </p:spPr>
      </p:pic>
      <p:pic>
        <p:nvPicPr>
          <p:cNvPr id="723" name="Google Shape;723;p44"/>
          <p:cNvPicPr preferRelativeResize="0"/>
          <p:nvPr/>
        </p:nvPicPr>
        <p:blipFill rotWithShape="1">
          <a:blip r:embed="rId4">
            <a:alphaModFix/>
          </a:blip>
          <a:srcRect b="8728" l="39045" r="39342" t="8711"/>
          <a:stretch/>
        </p:blipFill>
        <p:spPr>
          <a:xfrm>
            <a:off x="10385110" y="1353930"/>
            <a:ext cx="1233524" cy="4712112"/>
          </a:xfrm>
          <a:prstGeom prst="rect">
            <a:avLst/>
          </a:prstGeom>
          <a:noFill/>
          <a:ln>
            <a:noFill/>
          </a:ln>
        </p:spPr>
      </p:pic>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45"/>
          <p:cNvSpPr/>
          <p:nvPr/>
        </p:nvSpPr>
        <p:spPr>
          <a:xfrm>
            <a:off x="2209800" y="514290"/>
            <a:ext cx="4953000" cy="40011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729" name="Google Shape;729;p45"/>
          <p:cNvSpPr/>
          <p:nvPr/>
        </p:nvSpPr>
        <p:spPr>
          <a:xfrm>
            <a:off x="8224128" y="1139934"/>
            <a:ext cx="3941746" cy="5236629"/>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1111"/>
              </a:lnSpc>
              <a:spcBef>
                <a:spcPts val="0"/>
              </a:spcBef>
              <a:spcAft>
                <a:spcPts val="0"/>
              </a:spcAft>
              <a:buClr>
                <a:srgbClr val="7030A0"/>
              </a:buClr>
              <a:buSzPts val="2700"/>
              <a:buFont typeface="Calibri"/>
              <a:buChar char="•"/>
            </a:pPr>
            <a:r>
              <a:rPr b="1" lang="en-US" sz="1800">
                <a:solidFill>
                  <a:schemeClr val="dk1"/>
                </a:solidFill>
                <a:latin typeface="Calibri"/>
                <a:ea typeface="Calibri"/>
                <a:cs typeface="Calibri"/>
                <a:sym typeface="Calibri"/>
              </a:rPr>
              <a:t>Volatile sample completely evacuated through the Sorbent Pen</a:t>
            </a:r>
            <a:endParaRPr/>
          </a:p>
          <a:p>
            <a:pPr indent="-342900" lvl="0" marL="342900" marR="0" rtl="0" algn="l">
              <a:lnSpc>
                <a:spcPct val="111111"/>
              </a:lnSpc>
              <a:spcBef>
                <a:spcPts val="1200"/>
              </a:spcBef>
              <a:spcAft>
                <a:spcPts val="0"/>
              </a:spcAft>
              <a:buClr>
                <a:srgbClr val="7030A0"/>
              </a:buClr>
              <a:buSzPts val="2700"/>
              <a:buFont typeface="Calibri"/>
              <a:buChar char="•"/>
            </a:pPr>
            <a:r>
              <a:rPr b="1" lang="en-US" sz="1800">
                <a:solidFill>
                  <a:schemeClr val="dk1"/>
                </a:solidFill>
                <a:latin typeface="Calibri"/>
                <a:ea typeface="Calibri"/>
                <a:cs typeface="Calibri"/>
                <a:sym typeface="Calibri"/>
              </a:rPr>
              <a:t>Extracts 30 samples simultaneously </a:t>
            </a:r>
            <a:endParaRPr/>
          </a:p>
          <a:p>
            <a:pPr indent="-342900" lvl="0" marL="342900" marR="0" rtl="0" algn="l">
              <a:lnSpc>
                <a:spcPct val="111111"/>
              </a:lnSpc>
              <a:spcBef>
                <a:spcPts val="1200"/>
              </a:spcBef>
              <a:spcAft>
                <a:spcPts val="0"/>
              </a:spcAft>
              <a:buClr>
                <a:srgbClr val="7030A0"/>
              </a:buClr>
              <a:buSzPts val="2700"/>
              <a:buFont typeface="Calibri"/>
              <a:buChar char="•"/>
            </a:pPr>
            <a:r>
              <a:rPr b="1" lang="en-US" sz="1800">
                <a:solidFill>
                  <a:schemeClr val="dk1"/>
                </a:solidFill>
                <a:latin typeface="Calibri"/>
                <a:ea typeface="Calibri"/>
                <a:cs typeface="Calibri"/>
                <a:sym typeface="Calibri"/>
              </a:rPr>
              <a:t>2mL FEVE </a:t>
            </a:r>
            <a:endParaRPr/>
          </a:p>
          <a:p>
            <a:pPr indent="-342900" lvl="1" marL="800100" marR="0" rtl="0" algn="l">
              <a:lnSpc>
                <a:spcPct val="111111"/>
              </a:lnSpc>
              <a:spcBef>
                <a:spcPts val="1200"/>
              </a:spcBef>
              <a:spcAft>
                <a:spcPts val="0"/>
              </a:spcAft>
              <a:buClr>
                <a:srgbClr val="7030A0"/>
              </a:buClr>
              <a:buSzPts val="2700"/>
              <a:buFont typeface="Calibri"/>
              <a:buChar char="•"/>
            </a:pPr>
            <a:r>
              <a:rPr b="1" i="0" lang="en-US" sz="1800" u="none" cap="none" strike="noStrike">
                <a:solidFill>
                  <a:schemeClr val="dk1"/>
                </a:solidFill>
                <a:latin typeface="Calibri"/>
                <a:ea typeface="Calibri"/>
                <a:cs typeface="Calibri"/>
                <a:sym typeface="Calibri"/>
              </a:rPr>
              <a:t>10 – 1000ul of aqueous, water/alcohol, or solvents</a:t>
            </a:r>
            <a:endParaRPr/>
          </a:p>
          <a:p>
            <a:pPr indent="-342900" lvl="1" marL="800100" marR="0" rtl="0" algn="l">
              <a:lnSpc>
                <a:spcPct val="111111"/>
              </a:lnSpc>
              <a:spcBef>
                <a:spcPts val="1200"/>
              </a:spcBef>
              <a:spcAft>
                <a:spcPts val="0"/>
              </a:spcAft>
              <a:buClr>
                <a:srgbClr val="7030A0"/>
              </a:buClr>
              <a:buSzPts val="2700"/>
              <a:buFont typeface="Calibri"/>
              <a:buChar char="•"/>
            </a:pPr>
            <a:r>
              <a:rPr b="1" i="0" lang="en-US" sz="1800" u="none" cap="none" strike="noStrike">
                <a:solidFill>
                  <a:schemeClr val="dk1"/>
                </a:solidFill>
                <a:latin typeface="Calibri"/>
                <a:ea typeface="Calibri"/>
                <a:cs typeface="Calibri"/>
                <a:sym typeface="Calibri"/>
              </a:rPr>
              <a:t>No pre-cleanup</a:t>
            </a:r>
            <a:endParaRPr/>
          </a:p>
          <a:p>
            <a:pPr indent="-342900" lvl="1" marL="800100" marR="0" rtl="0" algn="l">
              <a:lnSpc>
                <a:spcPct val="111111"/>
              </a:lnSpc>
              <a:spcBef>
                <a:spcPts val="1200"/>
              </a:spcBef>
              <a:spcAft>
                <a:spcPts val="0"/>
              </a:spcAft>
              <a:buClr>
                <a:srgbClr val="7030A0"/>
              </a:buClr>
              <a:buSzPts val="2700"/>
              <a:buFont typeface="Calibri"/>
              <a:buChar char="•"/>
            </a:pPr>
            <a:r>
              <a:rPr b="1" i="0" lang="en-US" sz="1800" u="none" cap="none" strike="noStrike">
                <a:solidFill>
                  <a:schemeClr val="dk1"/>
                </a:solidFill>
                <a:latin typeface="Calibri"/>
                <a:ea typeface="Calibri"/>
                <a:cs typeface="Calibri"/>
                <a:sym typeface="Calibri"/>
              </a:rPr>
              <a:t>All non-volatile contaminants remain in the vial</a:t>
            </a:r>
            <a:endParaRPr/>
          </a:p>
          <a:p>
            <a:pPr indent="-342900" lvl="1" marL="800100" marR="0" rtl="0" algn="l">
              <a:lnSpc>
                <a:spcPct val="111111"/>
              </a:lnSpc>
              <a:spcBef>
                <a:spcPts val="1200"/>
              </a:spcBef>
              <a:spcAft>
                <a:spcPts val="0"/>
              </a:spcAft>
              <a:buClr>
                <a:srgbClr val="7030A0"/>
              </a:buClr>
              <a:buSzPts val="2700"/>
              <a:buFont typeface="Calibri"/>
              <a:buChar char="•"/>
            </a:pPr>
            <a:r>
              <a:rPr b="1" i="0" lang="en-US" sz="1800" u="none" cap="none" strike="noStrike">
                <a:solidFill>
                  <a:schemeClr val="dk1"/>
                </a:solidFill>
                <a:latin typeface="Calibri"/>
                <a:ea typeface="Calibri"/>
                <a:cs typeface="Calibri"/>
                <a:sym typeface="Calibri"/>
              </a:rPr>
              <a:t>Run hundreds of samples without liner/column maintenance</a:t>
            </a:r>
            <a:endParaRPr/>
          </a:p>
          <a:p>
            <a:pPr indent="-342900" lvl="0" marL="342900" marR="0" rtl="0" algn="l">
              <a:lnSpc>
                <a:spcPct val="111111"/>
              </a:lnSpc>
              <a:spcBef>
                <a:spcPts val="1200"/>
              </a:spcBef>
              <a:spcAft>
                <a:spcPts val="0"/>
              </a:spcAft>
              <a:buClr>
                <a:srgbClr val="7030A0"/>
              </a:buClr>
              <a:buSzPts val="2700"/>
              <a:buFont typeface="Calibri"/>
              <a:buChar char="•"/>
            </a:pPr>
            <a:r>
              <a:rPr b="1" lang="en-US" sz="1800">
                <a:solidFill>
                  <a:schemeClr val="dk1"/>
                </a:solidFill>
                <a:latin typeface="Calibri"/>
                <a:ea typeface="Calibri"/>
                <a:cs typeface="Calibri"/>
                <a:sym typeface="Calibri"/>
              </a:rPr>
              <a:t>6mL FEVE for Drinking Water</a:t>
            </a:r>
            <a:endParaRPr/>
          </a:p>
          <a:p>
            <a:pPr indent="-342900" lvl="1" marL="800100" marR="0" rtl="0" algn="l">
              <a:lnSpc>
                <a:spcPct val="111111"/>
              </a:lnSpc>
              <a:spcBef>
                <a:spcPts val="1200"/>
              </a:spcBef>
              <a:spcAft>
                <a:spcPts val="0"/>
              </a:spcAft>
              <a:buClr>
                <a:srgbClr val="7030A0"/>
              </a:buClr>
              <a:buSzPts val="2700"/>
              <a:buFont typeface="Calibri"/>
              <a:buChar char="•"/>
            </a:pPr>
            <a:r>
              <a:rPr b="1" i="0" lang="en-US" sz="1800" u="none" cap="none" strike="noStrike">
                <a:solidFill>
                  <a:schemeClr val="dk1"/>
                </a:solidFill>
                <a:latin typeface="Calibri"/>
                <a:ea typeface="Calibri"/>
                <a:cs typeface="Calibri"/>
                <a:sym typeface="Calibri"/>
              </a:rPr>
              <a:t>No solvents, no blow down.</a:t>
            </a:r>
            <a:endParaRPr/>
          </a:p>
        </p:txBody>
      </p:sp>
      <p:pic>
        <p:nvPicPr>
          <p:cNvPr id="730" name="Google Shape;730;p45"/>
          <p:cNvPicPr preferRelativeResize="0"/>
          <p:nvPr/>
        </p:nvPicPr>
        <p:blipFill rotWithShape="1">
          <a:blip r:embed="rId3">
            <a:alphaModFix/>
          </a:blip>
          <a:srcRect b="0" l="0" r="0" t="0"/>
          <a:stretch/>
        </p:blipFill>
        <p:spPr>
          <a:xfrm>
            <a:off x="3284718" y="1139934"/>
            <a:ext cx="2869921" cy="5012160"/>
          </a:xfrm>
          <a:prstGeom prst="rect">
            <a:avLst/>
          </a:prstGeom>
          <a:noFill/>
          <a:ln>
            <a:noFill/>
          </a:ln>
        </p:spPr>
      </p:pic>
      <p:pic>
        <p:nvPicPr>
          <p:cNvPr id="731" name="Google Shape;731;p45"/>
          <p:cNvPicPr preferRelativeResize="0"/>
          <p:nvPr/>
        </p:nvPicPr>
        <p:blipFill rotWithShape="1">
          <a:blip r:embed="rId4">
            <a:alphaModFix/>
          </a:blip>
          <a:srcRect b="0" l="0" r="0" t="0"/>
          <a:stretch/>
        </p:blipFill>
        <p:spPr>
          <a:xfrm>
            <a:off x="163963" y="1540244"/>
            <a:ext cx="2796952" cy="3748142"/>
          </a:xfrm>
          <a:prstGeom prst="rect">
            <a:avLst/>
          </a:prstGeom>
          <a:noFill/>
          <a:ln>
            <a:noFill/>
          </a:ln>
        </p:spPr>
      </p:pic>
      <p:sp>
        <p:nvSpPr>
          <p:cNvPr id="732" name="Google Shape;732;p45"/>
          <p:cNvSpPr txBox="1"/>
          <p:nvPr/>
        </p:nvSpPr>
        <p:spPr>
          <a:xfrm>
            <a:off x="0" y="-3066"/>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200">
                <a:solidFill>
                  <a:schemeClr val="lt1"/>
                </a:solidFill>
                <a:latin typeface="Gill Sans"/>
                <a:ea typeface="Gill Sans"/>
                <a:cs typeface="Gill Sans"/>
                <a:sym typeface="Gill Sans"/>
              </a:rPr>
              <a:t>FEVE – Full Evaporative Vacuum Extraction</a:t>
            </a:r>
            <a:endParaRPr/>
          </a:p>
        </p:txBody>
      </p:sp>
      <p:pic>
        <p:nvPicPr>
          <p:cNvPr id="733" name="Google Shape;733;p45"/>
          <p:cNvPicPr preferRelativeResize="0"/>
          <p:nvPr/>
        </p:nvPicPr>
        <p:blipFill rotWithShape="1">
          <a:blip r:embed="rId5">
            <a:alphaModFix/>
          </a:blip>
          <a:srcRect b="0" l="0" r="0" t="0"/>
          <a:stretch/>
        </p:blipFill>
        <p:spPr>
          <a:xfrm>
            <a:off x="5590244" y="4422814"/>
            <a:ext cx="647619" cy="1314286"/>
          </a:xfrm>
          <a:prstGeom prst="rect">
            <a:avLst/>
          </a:prstGeom>
          <a:noFill/>
          <a:ln>
            <a:noFill/>
          </a:ln>
        </p:spPr>
      </p:pic>
      <p:pic>
        <p:nvPicPr>
          <p:cNvPr id="734" name="Google Shape;734;p45"/>
          <p:cNvPicPr preferRelativeResize="0"/>
          <p:nvPr/>
        </p:nvPicPr>
        <p:blipFill rotWithShape="1">
          <a:blip r:embed="rId6">
            <a:alphaModFix/>
          </a:blip>
          <a:srcRect b="0" l="0" r="0" t="0"/>
          <a:stretch/>
        </p:blipFill>
        <p:spPr>
          <a:xfrm>
            <a:off x="6375416" y="1657290"/>
            <a:ext cx="813967" cy="3640128"/>
          </a:xfrm>
          <a:prstGeom prst="rect">
            <a:avLst/>
          </a:prstGeom>
          <a:noFill/>
          <a:ln>
            <a:noFill/>
          </a:ln>
        </p:spPr>
      </p:pic>
      <p:pic>
        <p:nvPicPr>
          <p:cNvPr id="735" name="Google Shape;735;p45"/>
          <p:cNvPicPr preferRelativeResize="0"/>
          <p:nvPr/>
        </p:nvPicPr>
        <p:blipFill rotWithShape="1">
          <a:blip r:embed="rId7">
            <a:alphaModFix/>
          </a:blip>
          <a:srcRect b="0" l="0" r="0" t="0"/>
          <a:stretch/>
        </p:blipFill>
        <p:spPr>
          <a:xfrm>
            <a:off x="7272608" y="1737297"/>
            <a:ext cx="777618" cy="4189369"/>
          </a:xfrm>
          <a:prstGeom prst="rect">
            <a:avLst/>
          </a:prstGeom>
          <a:noFill/>
          <a:ln>
            <a:noFill/>
          </a:ln>
        </p:spPr>
      </p:pic>
      <p:cxnSp>
        <p:nvCxnSpPr>
          <p:cNvPr id="736" name="Google Shape;736;p45"/>
          <p:cNvCxnSpPr/>
          <p:nvPr/>
        </p:nvCxnSpPr>
        <p:spPr>
          <a:xfrm flipH="1">
            <a:off x="5970708" y="4868333"/>
            <a:ext cx="637525" cy="503767"/>
          </a:xfrm>
          <a:prstGeom prst="straightConnector1">
            <a:avLst/>
          </a:prstGeom>
          <a:solidFill>
            <a:schemeClr val="accent1"/>
          </a:solidFill>
          <a:ln cap="flat" cmpd="sng" w="57150">
            <a:solidFill>
              <a:srgbClr val="FF0000"/>
            </a:solidFill>
            <a:prstDash val="solid"/>
            <a:round/>
            <a:headEnd len="sm" w="sm" type="none"/>
            <a:tailEnd len="med" w="med" type="triangle"/>
          </a:ln>
        </p:spPr>
      </p:cxn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500"/>
                                        <p:tgtEl>
                                          <p:spTgt spid="7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500"/>
                                        <p:tgtEl>
                                          <p:spTgt spid="736"/>
                                        </p:tgtEl>
                                      </p:cBhvr>
                                    </p:animEffect>
                                  </p:childTnLst>
                                </p:cTn>
                              </p:par>
                              <p:par>
                                <p:cTn fill="hold" nodeType="with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500"/>
                                        <p:tgtEl>
                                          <p:spTgt spid="7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500"/>
                                        <p:tgtEl>
                                          <p:spTgt spid="7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46"/>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FEVE – Full Evaporative Vacuum Extraction </a:t>
            </a:r>
            <a:endParaRPr/>
          </a:p>
        </p:txBody>
      </p:sp>
      <p:grpSp>
        <p:nvGrpSpPr>
          <p:cNvPr id="742" name="Google Shape;742;p46"/>
          <p:cNvGrpSpPr/>
          <p:nvPr/>
        </p:nvGrpSpPr>
        <p:grpSpPr>
          <a:xfrm>
            <a:off x="2601785" y="1143000"/>
            <a:ext cx="5264958" cy="4951643"/>
            <a:chOff x="539388" y="1430321"/>
            <a:chExt cx="4010862" cy="3918362"/>
          </a:xfrm>
        </p:grpSpPr>
        <p:pic>
          <p:nvPicPr>
            <p:cNvPr id="743" name="Google Shape;743;p46"/>
            <p:cNvPicPr preferRelativeResize="0"/>
            <p:nvPr/>
          </p:nvPicPr>
          <p:blipFill rotWithShape="1">
            <a:blip r:embed="rId3">
              <a:alphaModFix/>
            </a:blip>
            <a:srcRect b="0" l="0" r="0" t="0"/>
            <a:stretch/>
          </p:blipFill>
          <p:spPr>
            <a:xfrm>
              <a:off x="539388" y="1430321"/>
              <a:ext cx="4010862" cy="3878329"/>
            </a:xfrm>
            <a:prstGeom prst="rect">
              <a:avLst/>
            </a:prstGeom>
            <a:noFill/>
            <a:ln>
              <a:noFill/>
            </a:ln>
          </p:spPr>
        </p:pic>
        <p:pic>
          <p:nvPicPr>
            <p:cNvPr id="744" name="Google Shape;744;p46"/>
            <p:cNvPicPr preferRelativeResize="0"/>
            <p:nvPr/>
          </p:nvPicPr>
          <p:blipFill rotWithShape="1">
            <a:blip r:embed="rId4">
              <a:alphaModFix/>
            </a:blip>
            <a:srcRect b="0" l="0" r="0" t="0"/>
            <a:stretch/>
          </p:blipFill>
          <p:spPr>
            <a:xfrm>
              <a:off x="539389" y="3530481"/>
              <a:ext cx="3185324" cy="1818202"/>
            </a:xfrm>
            <a:prstGeom prst="rect">
              <a:avLst/>
            </a:prstGeom>
            <a:noFill/>
            <a:ln>
              <a:noFill/>
            </a:ln>
          </p:spPr>
        </p:pic>
      </p:grpSp>
      <p:sp>
        <p:nvSpPr>
          <p:cNvPr id="745" name="Google Shape;745;p46"/>
          <p:cNvSpPr/>
          <p:nvPr/>
        </p:nvSpPr>
        <p:spPr>
          <a:xfrm>
            <a:off x="8224128" y="1945758"/>
            <a:ext cx="3941746" cy="4430805"/>
          </a:xfrm>
          <a:prstGeom prst="rect">
            <a:avLst/>
          </a:prstGeom>
          <a:noFill/>
          <a:ln>
            <a:noFill/>
          </a:ln>
        </p:spPr>
        <p:txBody>
          <a:bodyPr anchorCtr="0" anchor="t" bIns="45700" lIns="91425" spcFirstLastPara="1" rIns="91425" wrap="square" tIns="45700">
            <a:noAutofit/>
          </a:bodyPr>
          <a:lstStyle/>
          <a:p>
            <a:pPr indent="-342900" lvl="0" marL="342900" marR="0" rtl="0" algn="l">
              <a:lnSpc>
                <a:spcPct val="95833"/>
              </a:lnSpc>
              <a:spcBef>
                <a:spcPts val="0"/>
              </a:spcBef>
              <a:spcAft>
                <a:spcPts val="0"/>
              </a:spcAft>
              <a:buClr>
                <a:srgbClr val="7030A0"/>
              </a:buClr>
              <a:buSzPts val="3600"/>
              <a:buFont typeface="Calibri"/>
              <a:buChar char="•"/>
            </a:pPr>
            <a:r>
              <a:rPr b="0" lang="en-US" sz="2400">
                <a:solidFill>
                  <a:schemeClr val="dk1"/>
                </a:solidFill>
                <a:latin typeface="Calibri"/>
                <a:ea typeface="Calibri"/>
                <a:cs typeface="Calibri"/>
                <a:sym typeface="Calibri"/>
              </a:rPr>
              <a:t>Volatilize the entire matrix through the sorbent using vacuum at 30-40</a:t>
            </a:r>
            <a:r>
              <a:rPr b="0" baseline="30000" lang="en-US" sz="2400">
                <a:solidFill>
                  <a:schemeClr val="dk1"/>
                </a:solidFill>
                <a:latin typeface="Calibri"/>
                <a:ea typeface="Calibri"/>
                <a:cs typeface="Calibri"/>
                <a:sym typeface="Calibri"/>
              </a:rPr>
              <a:t>o</a:t>
            </a:r>
            <a:r>
              <a:rPr b="0" lang="en-US" sz="2400">
                <a:solidFill>
                  <a:schemeClr val="dk1"/>
                </a:solidFill>
                <a:latin typeface="Calibri"/>
                <a:ea typeface="Calibri"/>
                <a:cs typeface="Calibri"/>
                <a:sym typeface="Calibri"/>
              </a:rPr>
              <a:t>C</a:t>
            </a:r>
            <a:endParaRPr/>
          </a:p>
          <a:p>
            <a:pPr indent="-342900" lvl="0" marL="342900" marR="0" rtl="0" algn="l">
              <a:lnSpc>
                <a:spcPct val="95833"/>
              </a:lnSpc>
              <a:spcBef>
                <a:spcPts val="1200"/>
              </a:spcBef>
              <a:spcAft>
                <a:spcPts val="0"/>
              </a:spcAft>
              <a:buClr>
                <a:srgbClr val="7030A0"/>
              </a:buClr>
              <a:buSzPts val="3600"/>
              <a:buFont typeface="Calibri"/>
              <a:buChar char="•"/>
            </a:pPr>
            <a:r>
              <a:rPr b="0" lang="en-US" sz="2400">
                <a:solidFill>
                  <a:schemeClr val="dk1"/>
                </a:solidFill>
                <a:latin typeface="Calibri"/>
                <a:ea typeface="Calibri"/>
                <a:cs typeface="Calibri"/>
                <a:sym typeface="Calibri"/>
              </a:rPr>
              <a:t>Heat vials to 150-250C under vacuum to complete recovery of heaviest target compounds</a:t>
            </a:r>
            <a:endParaRP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1"/>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8" name="Google Shape;98;p11"/>
          <p:cNvSpPr/>
          <p:nvPr/>
        </p:nvSpPr>
        <p:spPr>
          <a:xfrm>
            <a:off x="6736499" y="1069494"/>
            <a:ext cx="5215200" cy="2490664"/>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0000"/>
              </a:lnSpc>
              <a:spcBef>
                <a:spcPts val="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Makes Stainless Steel and Glass more inert / less adsorptive</a:t>
            </a:r>
            <a:endParaRPr/>
          </a:p>
          <a:p>
            <a:pPr indent="-342900" lvl="0" marL="342900" marR="0" rtl="0" algn="l">
              <a:lnSpc>
                <a:spcPct val="110000"/>
              </a:lnSpc>
              <a:spcBef>
                <a:spcPts val="12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All exposed surface coated (lines, fittings, valves, vacuum sleeves)</a:t>
            </a:r>
            <a:endParaRPr/>
          </a:p>
          <a:p>
            <a:pPr indent="-342900" lvl="0" marL="342900" marR="0" rtl="0" algn="l">
              <a:lnSpc>
                <a:spcPct val="110000"/>
              </a:lnSpc>
              <a:spcBef>
                <a:spcPts val="12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Silonite introduced in 1998 and still getting better!</a:t>
            </a:r>
            <a:endParaRPr/>
          </a:p>
        </p:txBody>
      </p:sp>
      <p:pic>
        <p:nvPicPr>
          <p:cNvPr id="99" name="Google Shape;99;p11"/>
          <p:cNvPicPr preferRelativeResize="0"/>
          <p:nvPr/>
        </p:nvPicPr>
        <p:blipFill rotWithShape="1">
          <a:blip r:embed="rId3">
            <a:alphaModFix/>
          </a:blip>
          <a:srcRect b="0" l="0" r="0" t="0"/>
          <a:stretch/>
        </p:blipFill>
        <p:spPr>
          <a:xfrm>
            <a:off x="328090" y="1011981"/>
            <a:ext cx="6054137" cy="3517651"/>
          </a:xfrm>
          <a:prstGeom prst="rect">
            <a:avLst/>
          </a:prstGeom>
          <a:noFill/>
          <a:ln>
            <a:noFill/>
          </a:ln>
        </p:spPr>
      </p:pic>
      <p:pic>
        <p:nvPicPr>
          <p:cNvPr id="100" name="Google Shape;100;p11"/>
          <p:cNvPicPr preferRelativeResize="0"/>
          <p:nvPr/>
        </p:nvPicPr>
        <p:blipFill rotWithShape="1">
          <a:blip r:embed="rId4">
            <a:alphaModFix/>
          </a:blip>
          <a:srcRect b="0" l="0" r="0" t="0"/>
          <a:stretch/>
        </p:blipFill>
        <p:spPr>
          <a:xfrm>
            <a:off x="162301" y="4589735"/>
            <a:ext cx="2584398" cy="1646016"/>
          </a:xfrm>
          <a:prstGeom prst="rect">
            <a:avLst/>
          </a:prstGeom>
          <a:noFill/>
          <a:ln>
            <a:noFill/>
          </a:ln>
        </p:spPr>
      </p:pic>
      <p:pic>
        <p:nvPicPr>
          <p:cNvPr id="101" name="Google Shape;101;p11"/>
          <p:cNvPicPr preferRelativeResize="0"/>
          <p:nvPr/>
        </p:nvPicPr>
        <p:blipFill rotWithShape="1">
          <a:blip r:embed="rId5">
            <a:alphaModFix/>
          </a:blip>
          <a:srcRect b="0" l="0" r="0" t="0"/>
          <a:stretch/>
        </p:blipFill>
        <p:spPr>
          <a:xfrm>
            <a:off x="2932753" y="4698634"/>
            <a:ext cx="1631709" cy="1537117"/>
          </a:xfrm>
          <a:prstGeom prst="rect">
            <a:avLst/>
          </a:prstGeom>
          <a:noFill/>
          <a:ln>
            <a:noFill/>
          </a:ln>
        </p:spPr>
      </p:pic>
      <p:pic>
        <p:nvPicPr>
          <p:cNvPr descr="A silver container with blue label&#10;&#10;AI-generated content may be incorrect." id="102" name="Google Shape;102;p11"/>
          <p:cNvPicPr preferRelativeResize="0"/>
          <p:nvPr/>
        </p:nvPicPr>
        <p:blipFill rotWithShape="1">
          <a:blip r:embed="rId6">
            <a:alphaModFix/>
          </a:blip>
          <a:srcRect b="0" l="0" r="0" t="0"/>
          <a:stretch/>
        </p:blipFill>
        <p:spPr>
          <a:xfrm>
            <a:off x="9937470" y="3429000"/>
            <a:ext cx="2049269" cy="2946043"/>
          </a:xfrm>
          <a:prstGeom prst="rect">
            <a:avLst/>
          </a:prstGeom>
          <a:noFill/>
          <a:ln>
            <a:noFill/>
          </a:ln>
        </p:spPr>
      </p:pic>
      <p:sp>
        <p:nvSpPr>
          <p:cNvPr id="103" name="Google Shape;103;p11"/>
          <p:cNvSpPr txBox="1"/>
          <p:nvPr/>
        </p:nvSpPr>
        <p:spPr>
          <a:xfrm>
            <a:off x="0" y="-23482"/>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u="none" cap="none" strike="noStrike">
                <a:solidFill>
                  <a:schemeClr val="lt1"/>
                </a:solidFill>
                <a:latin typeface="Gill Sans"/>
                <a:ea typeface="Gill Sans"/>
                <a:cs typeface="Gill Sans"/>
                <a:sym typeface="Gill Sans"/>
              </a:rPr>
              <a:t>Advanced Silonite Ceramic Coatings Make Surfaces Inert Like GC Column</a:t>
            </a:r>
            <a:endParaRPr/>
          </a:p>
        </p:txBody>
      </p:sp>
      <p:pic>
        <p:nvPicPr>
          <p:cNvPr descr="Cut_MiniCan+Column2" id="104" name="Google Shape;104;p11"/>
          <p:cNvPicPr preferRelativeResize="0"/>
          <p:nvPr/>
        </p:nvPicPr>
        <p:blipFill rotWithShape="1">
          <a:blip r:embed="rId7">
            <a:alphaModFix/>
          </a:blip>
          <a:srcRect b="0" l="0" r="0" t="0"/>
          <a:stretch/>
        </p:blipFill>
        <p:spPr>
          <a:xfrm>
            <a:off x="6182877" y="3599300"/>
            <a:ext cx="3598603" cy="2490663"/>
          </a:xfrm>
          <a:prstGeom prst="rect">
            <a:avLst/>
          </a:prstGeom>
          <a:noFill/>
          <a:ln>
            <a:noFill/>
          </a:ln>
          <a:effectLst>
            <a:outerShdw rotWithShape="0" dir="2700000" dist="38100">
              <a:srgbClr val="808080">
                <a:alpha val="43137"/>
              </a:srgbClr>
            </a:outerShdw>
          </a:effectLst>
        </p:spPr>
      </p:pic>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47"/>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t>SVOCs in 5 mL Drinking Water – Direct FEVE Analysis</a:t>
            </a:r>
            <a:endParaRPr/>
          </a:p>
        </p:txBody>
      </p:sp>
      <p:pic>
        <p:nvPicPr>
          <p:cNvPr id="751" name="Google Shape;751;p47"/>
          <p:cNvPicPr preferRelativeResize="0"/>
          <p:nvPr/>
        </p:nvPicPr>
        <p:blipFill rotWithShape="1">
          <a:blip r:embed="rId3">
            <a:alphaModFix/>
          </a:blip>
          <a:srcRect b="0" l="0" r="0" t="0"/>
          <a:stretch/>
        </p:blipFill>
        <p:spPr>
          <a:xfrm>
            <a:off x="222308" y="1238672"/>
            <a:ext cx="8774885" cy="4855515"/>
          </a:xfrm>
          <a:prstGeom prst="rect">
            <a:avLst/>
          </a:prstGeom>
          <a:noFill/>
          <a:ln>
            <a:noFill/>
          </a:ln>
        </p:spPr>
      </p:pic>
      <p:sp>
        <p:nvSpPr>
          <p:cNvPr id="752" name="Google Shape;752;p47"/>
          <p:cNvSpPr txBox="1"/>
          <p:nvPr/>
        </p:nvSpPr>
        <p:spPr>
          <a:xfrm>
            <a:off x="8985065" y="1238672"/>
            <a:ext cx="3194807" cy="4832092"/>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rgbClr val="7030A0"/>
              </a:buClr>
              <a:buSzPts val="3200"/>
              <a:buFont typeface="Arial"/>
              <a:buChar char="•"/>
            </a:pPr>
            <a:r>
              <a:rPr b="0" lang="en-US" sz="2000">
                <a:solidFill>
                  <a:schemeClr val="dk1"/>
                </a:solidFill>
                <a:latin typeface="Arial"/>
                <a:ea typeface="Arial"/>
                <a:cs typeface="Arial"/>
                <a:sym typeface="Arial"/>
              </a:rPr>
              <a:t>2 m × 0.25 mm × 0.25 µm  Column 1</a:t>
            </a:r>
            <a:endParaRPr/>
          </a:p>
          <a:p>
            <a:pPr indent="-53975" lvl="0" marL="257175" marR="0" rtl="0" algn="l">
              <a:spcBef>
                <a:spcPts val="400"/>
              </a:spcBef>
              <a:spcAft>
                <a:spcPts val="0"/>
              </a:spcAft>
              <a:buClr>
                <a:srgbClr val="7030A0"/>
              </a:buClr>
              <a:buSzPts val="3200"/>
              <a:buFont typeface="Times New Roman"/>
              <a:buNone/>
            </a:pPr>
            <a:r>
              <a:t/>
            </a:r>
            <a:endParaRPr b="0" sz="2000">
              <a:solidFill>
                <a:schemeClr val="dk1"/>
              </a:solidFill>
              <a:latin typeface="Arial"/>
              <a:ea typeface="Arial"/>
              <a:cs typeface="Arial"/>
              <a:sym typeface="Arial"/>
            </a:endParaRPr>
          </a:p>
          <a:p>
            <a:pPr indent="-257175" lvl="0" marL="257175" marR="0" rtl="0" algn="l">
              <a:spcBef>
                <a:spcPts val="400"/>
              </a:spcBef>
              <a:spcAft>
                <a:spcPts val="0"/>
              </a:spcAft>
              <a:buClr>
                <a:srgbClr val="7030A0"/>
              </a:buClr>
              <a:buSzPts val="3200"/>
              <a:buFont typeface="Arial"/>
              <a:buChar char="•"/>
            </a:pPr>
            <a:r>
              <a:rPr b="0" lang="en-US" sz="2000">
                <a:solidFill>
                  <a:schemeClr val="dk1"/>
                </a:solidFill>
                <a:latin typeface="Arial"/>
                <a:ea typeface="Arial"/>
                <a:cs typeface="Arial"/>
                <a:sym typeface="Arial"/>
              </a:rPr>
              <a:t>DIMP and Isophorone Split 5:1 </a:t>
            </a:r>
            <a:endParaRPr/>
          </a:p>
          <a:p>
            <a:pPr indent="-53975" lvl="0" marL="257175" marR="0" rtl="0" algn="l">
              <a:spcBef>
                <a:spcPts val="400"/>
              </a:spcBef>
              <a:spcAft>
                <a:spcPts val="0"/>
              </a:spcAft>
              <a:buClr>
                <a:srgbClr val="7030A0"/>
              </a:buClr>
              <a:buSzPts val="3200"/>
              <a:buFont typeface="Times New Roman"/>
              <a:buNone/>
            </a:pPr>
            <a:r>
              <a:t/>
            </a:r>
            <a:endParaRPr b="0" sz="2000">
              <a:solidFill>
                <a:schemeClr val="dk1"/>
              </a:solidFill>
              <a:latin typeface="Arial"/>
              <a:ea typeface="Arial"/>
              <a:cs typeface="Arial"/>
              <a:sym typeface="Arial"/>
            </a:endParaRPr>
          </a:p>
          <a:p>
            <a:pPr indent="-257175" lvl="0" marL="257175" marR="0" rtl="0" algn="l">
              <a:spcBef>
                <a:spcPts val="400"/>
              </a:spcBef>
              <a:spcAft>
                <a:spcPts val="0"/>
              </a:spcAft>
              <a:buClr>
                <a:srgbClr val="7030A0"/>
              </a:buClr>
              <a:buSzPts val="3200"/>
              <a:buFont typeface="Arial"/>
              <a:buChar char="•"/>
            </a:pPr>
            <a:r>
              <a:rPr b="0" lang="en-US" sz="2000">
                <a:solidFill>
                  <a:schemeClr val="dk1"/>
                </a:solidFill>
                <a:latin typeface="Arial"/>
                <a:ea typeface="Arial"/>
                <a:cs typeface="Arial"/>
                <a:sym typeface="Arial"/>
              </a:rPr>
              <a:t>All other compounds splitless during Column 1 to 2 transition</a:t>
            </a:r>
            <a:endParaRPr/>
          </a:p>
          <a:p>
            <a:pPr indent="-53975" lvl="0" marL="257175" marR="0" rtl="0" algn="l">
              <a:spcBef>
                <a:spcPts val="400"/>
              </a:spcBef>
              <a:spcAft>
                <a:spcPts val="0"/>
              </a:spcAft>
              <a:buClr>
                <a:srgbClr val="7030A0"/>
              </a:buClr>
              <a:buSzPts val="3200"/>
              <a:buFont typeface="Times New Roman"/>
              <a:buNone/>
            </a:pPr>
            <a:r>
              <a:t/>
            </a:r>
            <a:endParaRPr b="0" sz="2000">
              <a:solidFill>
                <a:schemeClr val="dk1"/>
              </a:solidFill>
              <a:latin typeface="Arial"/>
              <a:ea typeface="Arial"/>
              <a:cs typeface="Arial"/>
              <a:sym typeface="Arial"/>
            </a:endParaRPr>
          </a:p>
          <a:p>
            <a:pPr indent="-257175" lvl="0" marL="257175" marR="0" rtl="0" algn="l">
              <a:spcBef>
                <a:spcPts val="400"/>
              </a:spcBef>
              <a:spcAft>
                <a:spcPts val="0"/>
              </a:spcAft>
              <a:buClr>
                <a:srgbClr val="7030A0"/>
              </a:buClr>
              <a:buSzPts val="3200"/>
              <a:buFont typeface="Arial"/>
              <a:buChar char="•"/>
            </a:pPr>
            <a:r>
              <a:rPr b="0" lang="en-US" sz="2000">
                <a:solidFill>
                  <a:schemeClr val="dk1"/>
                </a:solidFill>
                <a:latin typeface="Arial"/>
                <a:ea typeface="Arial"/>
                <a:cs typeface="Arial"/>
                <a:sym typeface="Arial"/>
              </a:rPr>
              <a:t>Sensitivity equivalent to 1ul injection of a 5L water sample size</a:t>
            </a:r>
            <a:endParaRPr/>
          </a:p>
          <a:p>
            <a:pPr indent="0" lvl="0" marL="0" marR="0" rtl="0" algn="l">
              <a:spcBef>
                <a:spcPts val="400"/>
              </a:spcBef>
              <a:spcAft>
                <a:spcPts val="0"/>
              </a:spcAft>
              <a:buNone/>
            </a:pPr>
            <a:r>
              <a:t/>
            </a:r>
            <a:endParaRPr b="0" sz="2000">
              <a:solidFill>
                <a:schemeClr val="dk1"/>
              </a:solidFill>
              <a:latin typeface="Arial"/>
              <a:ea typeface="Arial"/>
              <a:cs typeface="Arial"/>
              <a:sym typeface="Arial"/>
            </a:endParaRPr>
          </a:p>
        </p:txBody>
      </p:sp>
      <p:pic>
        <p:nvPicPr>
          <p:cNvPr id="753" name="Google Shape;753;p47"/>
          <p:cNvPicPr preferRelativeResize="0"/>
          <p:nvPr/>
        </p:nvPicPr>
        <p:blipFill rotWithShape="1">
          <a:blip r:embed="rId4">
            <a:alphaModFix/>
          </a:blip>
          <a:srcRect b="0" l="0" r="0" t="0"/>
          <a:stretch/>
        </p:blipFill>
        <p:spPr>
          <a:xfrm>
            <a:off x="6096000" y="1876844"/>
            <a:ext cx="2764466" cy="2277286"/>
          </a:xfrm>
          <a:prstGeom prst="rect">
            <a:avLst/>
          </a:prstGeom>
          <a:noFill/>
          <a:ln>
            <a:noFill/>
          </a:ln>
        </p:spPr>
      </p:pic>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id="759" name="Google Shape;759;p48"/>
          <p:cNvPicPr preferRelativeResize="0"/>
          <p:nvPr/>
        </p:nvPicPr>
        <p:blipFill rotWithShape="1">
          <a:blip r:embed="rId3">
            <a:alphaModFix/>
          </a:blip>
          <a:srcRect b="0" l="0" r="0" t="0"/>
          <a:stretch/>
        </p:blipFill>
        <p:spPr>
          <a:xfrm>
            <a:off x="300177" y="1248264"/>
            <a:ext cx="1635268" cy="3580915"/>
          </a:xfrm>
          <a:prstGeom prst="rect">
            <a:avLst/>
          </a:prstGeom>
          <a:noFill/>
          <a:ln>
            <a:noFill/>
          </a:ln>
        </p:spPr>
      </p:pic>
      <p:pic>
        <p:nvPicPr>
          <p:cNvPr id="760" name="Google Shape;760;p48"/>
          <p:cNvPicPr preferRelativeResize="0"/>
          <p:nvPr/>
        </p:nvPicPr>
        <p:blipFill rotWithShape="1">
          <a:blip r:embed="rId4">
            <a:alphaModFix/>
          </a:blip>
          <a:srcRect b="0" l="0" r="0" t="0"/>
          <a:stretch/>
        </p:blipFill>
        <p:spPr>
          <a:xfrm>
            <a:off x="5906206" y="1241174"/>
            <a:ext cx="1671860" cy="4953663"/>
          </a:xfrm>
          <a:prstGeom prst="rect">
            <a:avLst/>
          </a:prstGeom>
          <a:noFill/>
          <a:ln>
            <a:noFill/>
          </a:ln>
        </p:spPr>
      </p:pic>
      <p:pic>
        <p:nvPicPr>
          <p:cNvPr id="761" name="Google Shape;761;p48"/>
          <p:cNvPicPr preferRelativeResize="0"/>
          <p:nvPr/>
        </p:nvPicPr>
        <p:blipFill rotWithShape="1">
          <a:blip r:embed="rId5">
            <a:alphaModFix/>
          </a:blip>
          <a:srcRect b="0" l="0" r="0" t="0"/>
          <a:stretch/>
        </p:blipFill>
        <p:spPr>
          <a:xfrm>
            <a:off x="2119358" y="1230394"/>
            <a:ext cx="1714687" cy="2531752"/>
          </a:xfrm>
          <a:prstGeom prst="rect">
            <a:avLst/>
          </a:prstGeom>
          <a:noFill/>
          <a:ln>
            <a:noFill/>
          </a:ln>
        </p:spPr>
      </p:pic>
      <p:pic>
        <p:nvPicPr>
          <p:cNvPr id="762" name="Google Shape;762;p48"/>
          <p:cNvPicPr preferRelativeResize="0"/>
          <p:nvPr/>
        </p:nvPicPr>
        <p:blipFill rotWithShape="1">
          <a:blip r:embed="rId6">
            <a:alphaModFix/>
          </a:blip>
          <a:srcRect b="0" l="0" r="0" t="0"/>
          <a:stretch/>
        </p:blipFill>
        <p:spPr>
          <a:xfrm>
            <a:off x="259055" y="4959557"/>
            <a:ext cx="1671861" cy="1086427"/>
          </a:xfrm>
          <a:prstGeom prst="rect">
            <a:avLst/>
          </a:prstGeom>
          <a:noFill/>
          <a:ln>
            <a:noFill/>
          </a:ln>
        </p:spPr>
      </p:pic>
      <p:pic>
        <p:nvPicPr>
          <p:cNvPr id="763" name="Google Shape;763;p48"/>
          <p:cNvPicPr preferRelativeResize="0"/>
          <p:nvPr/>
        </p:nvPicPr>
        <p:blipFill rotWithShape="1">
          <a:blip r:embed="rId7">
            <a:alphaModFix/>
          </a:blip>
          <a:srcRect b="0" l="0" r="0" t="0"/>
          <a:stretch/>
        </p:blipFill>
        <p:spPr>
          <a:xfrm>
            <a:off x="4079094" y="1241176"/>
            <a:ext cx="1678910" cy="2462402"/>
          </a:xfrm>
          <a:prstGeom prst="rect">
            <a:avLst/>
          </a:prstGeom>
          <a:noFill/>
          <a:ln>
            <a:noFill/>
          </a:ln>
        </p:spPr>
      </p:pic>
      <p:pic>
        <p:nvPicPr>
          <p:cNvPr id="764" name="Google Shape;764;p48"/>
          <p:cNvPicPr preferRelativeResize="0"/>
          <p:nvPr/>
        </p:nvPicPr>
        <p:blipFill rotWithShape="1">
          <a:blip r:embed="rId8">
            <a:alphaModFix/>
          </a:blip>
          <a:srcRect b="0" l="0" r="0" t="0"/>
          <a:stretch/>
        </p:blipFill>
        <p:spPr>
          <a:xfrm>
            <a:off x="4087506" y="3846336"/>
            <a:ext cx="1671860" cy="2283379"/>
          </a:xfrm>
          <a:prstGeom prst="rect">
            <a:avLst/>
          </a:prstGeom>
          <a:noFill/>
          <a:ln>
            <a:noFill/>
          </a:ln>
        </p:spPr>
      </p:pic>
      <p:pic>
        <p:nvPicPr>
          <p:cNvPr id="765" name="Google Shape;765;p48"/>
          <p:cNvPicPr preferRelativeResize="0"/>
          <p:nvPr/>
        </p:nvPicPr>
        <p:blipFill rotWithShape="1">
          <a:blip r:embed="rId9">
            <a:alphaModFix/>
          </a:blip>
          <a:srcRect b="0" l="0" r="0" t="0"/>
          <a:stretch/>
        </p:blipFill>
        <p:spPr>
          <a:xfrm>
            <a:off x="2131066" y="3823011"/>
            <a:ext cx="1714687" cy="2420060"/>
          </a:xfrm>
          <a:prstGeom prst="rect">
            <a:avLst/>
          </a:prstGeom>
          <a:noFill/>
          <a:ln>
            <a:noFill/>
          </a:ln>
        </p:spPr>
      </p:pic>
      <p:pic>
        <p:nvPicPr>
          <p:cNvPr id="766" name="Google Shape;766;p48"/>
          <p:cNvPicPr preferRelativeResize="0"/>
          <p:nvPr/>
        </p:nvPicPr>
        <p:blipFill rotWithShape="1">
          <a:blip r:embed="rId10">
            <a:alphaModFix/>
          </a:blip>
          <a:srcRect b="0" l="0" r="0" t="0"/>
          <a:stretch/>
        </p:blipFill>
        <p:spPr>
          <a:xfrm>
            <a:off x="7724906" y="1435453"/>
            <a:ext cx="4324295" cy="3709872"/>
          </a:xfrm>
          <a:prstGeom prst="rect">
            <a:avLst/>
          </a:prstGeom>
          <a:noFill/>
          <a:ln>
            <a:noFill/>
          </a:ln>
        </p:spPr>
      </p:pic>
      <p:sp>
        <p:nvSpPr>
          <p:cNvPr id="767" name="Google Shape;767;p48"/>
          <p:cNvSpPr/>
          <p:nvPr/>
        </p:nvSpPr>
        <p:spPr>
          <a:xfrm>
            <a:off x="9971314" y="3484833"/>
            <a:ext cx="1219200" cy="259853"/>
          </a:xfrm>
          <a:prstGeom prst="rect">
            <a:avLst/>
          </a:prstGeom>
          <a:solidFill>
            <a:srgbClr val="FEFEFE"/>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768" name="Google Shape;768;p48"/>
          <p:cNvSpPr/>
          <p:nvPr/>
        </p:nvSpPr>
        <p:spPr>
          <a:xfrm>
            <a:off x="9887052" y="3429000"/>
            <a:ext cx="1843393" cy="549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265FB3"/>
                </a:solidFill>
                <a:latin typeface="Calibri"/>
                <a:ea typeface="Calibri"/>
                <a:cs typeface="Calibri"/>
                <a:sym typeface="Calibri"/>
              </a:rPr>
              <a:t>Full Immersion</a:t>
            </a:r>
            <a:endParaRPr/>
          </a:p>
        </p:txBody>
      </p:sp>
      <p:sp>
        <p:nvSpPr>
          <p:cNvPr id="769" name="Google Shape;769;p48"/>
          <p:cNvSpPr/>
          <p:nvPr/>
        </p:nvSpPr>
        <p:spPr>
          <a:xfrm>
            <a:off x="7717608" y="1440313"/>
            <a:ext cx="4249380" cy="72281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770" name="Google Shape;770;p48"/>
          <p:cNvSpPr/>
          <p:nvPr/>
        </p:nvSpPr>
        <p:spPr>
          <a:xfrm>
            <a:off x="8082409" y="1669631"/>
            <a:ext cx="3891877" cy="549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Recovery vs Target Compound Polarity</a:t>
            </a:r>
            <a:endParaRPr/>
          </a:p>
        </p:txBody>
      </p:sp>
      <p:sp>
        <p:nvSpPr>
          <p:cNvPr id="771" name="Google Shape;771;p48"/>
          <p:cNvSpPr txBox="1"/>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200">
                <a:solidFill>
                  <a:schemeClr val="lt1"/>
                </a:solidFill>
                <a:latin typeface="Gill Sans"/>
                <a:ea typeface="Gill Sans"/>
                <a:cs typeface="Gill Sans"/>
                <a:sym typeface="Gill Sans"/>
              </a:rPr>
              <a:t>EPA Method 525.3 - Wide Variety of Compound Classifications</a:t>
            </a:r>
            <a:endParaRPr/>
          </a:p>
          <a:p>
            <a:pPr indent="0" lvl="0" marL="0" marR="0" rtl="0" algn="ctr">
              <a:spcBef>
                <a:spcPts val="0"/>
              </a:spcBef>
              <a:spcAft>
                <a:spcPts val="0"/>
              </a:spcAft>
              <a:buNone/>
            </a:pPr>
            <a:r>
              <a:rPr b="1" i="0" lang="en-US" sz="2400">
                <a:solidFill>
                  <a:schemeClr val="lt1"/>
                </a:solidFill>
                <a:latin typeface="Gill Sans"/>
                <a:ea typeface="Gill Sans"/>
                <a:cs typeface="Gill Sans"/>
                <a:sym typeface="Gill Sans"/>
              </a:rPr>
              <a:t>No Matrix Competition – No Recovery Differences w/ Polar and Non-Polar Cmpds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49"/>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t>C10-C30 Alkanes in Hexane/Ethyl Acetate, FEVE, 100ul</a:t>
            </a:r>
            <a:endParaRPr/>
          </a:p>
        </p:txBody>
      </p:sp>
      <p:pic>
        <p:nvPicPr>
          <p:cNvPr id="777" name="Google Shape;777;p49"/>
          <p:cNvPicPr preferRelativeResize="0"/>
          <p:nvPr/>
        </p:nvPicPr>
        <p:blipFill rotWithShape="1">
          <a:blip r:embed="rId3">
            <a:alphaModFix/>
          </a:blip>
          <a:srcRect b="0" l="0" r="0" t="0"/>
          <a:stretch/>
        </p:blipFill>
        <p:spPr>
          <a:xfrm>
            <a:off x="2000302" y="1435608"/>
            <a:ext cx="7582610" cy="4727448"/>
          </a:xfrm>
          <a:prstGeom prst="rect">
            <a:avLst/>
          </a:prstGeom>
          <a:noFill/>
          <a:ln>
            <a:noFill/>
          </a:ln>
        </p:spPr>
      </p:pic>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50"/>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t>C10-C30 Alkanes: FEVE Linear Response from 10-150ul</a:t>
            </a:r>
            <a:endParaRPr/>
          </a:p>
        </p:txBody>
      </p:sp>
      <p:pic>
        <p:nvPicPr>
          <p:cNvPr id="783" name="Google Shape;783;p50"/>
          <p:cNvPicPr preferRelativeResize="0"/>
          <p:nvPr/>
        </p:nvPicPr>
        <p:blipFill rotWithShape="1">
          <a:blip r:embed="rId3">
            <a:alphaModFix/>
          </a:blip>
          <a:srcRect b="0" l="0" r="0" t="0"/>
          <a:stretch/>
        </p:blipFill>
        <p:spPr>
          <a:xfrm>
            <a:off x="6064583" y="1399880"/>
            <a:ext cx="6016077" cy="4319702"/>
          </a:xfrm>
          <a:prstGeom prst="rect">
            <a:avLst/>
          </a:prstGeom>
          <a:noFill/>
          <a:ln>
            <a:noFill/>
          </a:ln>
        </p:spPr>
      </p:pic>
      <p:pic>
        <p:nvPicPr>
          <p:cNvPr id="784" name="Google Shape;784;p50"/>
          <p:cNvPicPr preferRelativeResize="0"/>
          <p:nvPr/>
        </p:nvPicPr>
        <p:blipFill rotWithShape="1">
          <a:blip r:embed="rId4">
            <a:alphaModFix/>
          </a:blip>
          <a:srcRect b="0" l="0" r="0" t="0"/>
          <a:stretch/>
        </p:blipFill>
        <p:spPr>
          <a:xfrm>
            <a:off x="111340" y="1372448"/>
            <a:ext cx="5758435" cy="4609302"/>
          </a:xfrm>
          <a:prstGeom prst="rect">
            <a:avLst/>
          </a:prstGeom>
          <a:noFill/>
          <a:ln>
            <a:noFill/>
          </a:ln>
        </p:spPr>
      </p:pic>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51"/>
          <p:cNvSpPr txBox="1"/>
          <p:nvPr>
            <p:ph type="title"/>
          </p:nvPr>
        </p:nvSpPr>
        <p:spPr>
          <a:xfrm>
            <a:off x="0" y="0"/>
            <a:ext cx="12192000" cy="984069"/>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FEVE Human Plasma Sample Preparation-Exposomics Lab Study </a:t>
            </a:r>
            <a:br>
              <a:rPr lang="en-US"/>
            </a:br>
            <a:r>
              <a:rPr lang="en-US"/>
              <a:t>Low Volume “Non-DCM” Solvent Extraction – No Cleanup</a:t>
            </a:r>
            <a:endParaRPr/>
          </a:p>
        </p:txBody>
      </p:sp>
      <p:sp>
        <p:nvSpPr>
          <p:cNvPr id="790" name="Google Shape;790;p51"/>
          <p:cNvSpPr txBox="1"/>
          <p:nvPr/>
        </p:nvSpPr>
        <p:spPr>
          <a:xfrm>
            <a:off x="182880" y="1143000"/>
            <a:ext cx="6803136" cy="49863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C9DF9"/>
              </a:buClr>
              <a:buSzPts val="2700"/>
              <a:buFont typeface="Arial"/>
              <a:buNone/>
            </a:pPr>
            <a:r>
              <a:rPr b="1" i="0" lang="en-US" sz="1800">
                <a:solidFill>
                  <a:schemeClr val="dk1"/>
                </a:solidFill>
                <a:latin typeface="Arial"/>
                <a:ea typeface="Arial"/>
                <a:cs typeface="Arial"/>
                <a:sym typeface="Arial"/>
              </a:rPr>
              <a:t>Sample Preparation</a:t>
            </a:r>
            <a:endParaRPr/>
          </a:p>
          <a:p>
            <a:pPr indent="0" lvl="0" marL="0" marR="0" rtl="0" algn="l">
              <a:spcBef>
                <a:spcPts val="280"/>
              </a:spcBef>
              <a:spcAft>
                <a:spcPts val="0"/>
              </a:spcAft>
              <a:buClr>
                <a:srgbClr val="0C9DF9"/>
              </a:buClr>
              <a:buSzPts val="2100"/>
              <a:buFont typeface="Arial"/>
              <a:buNone/>
            </a:pPr>
            <a:r>
              <a:t/>
            </a:r>
            <a:endParaRPr b="1" i="0" sz="1400">
              <a:solidFill>
                <a:schemeClr val="dk1"/>
              </a:solidFill>
              <a:latin typeface="Arial"/>
              <a:ea typeface="Arial"/>
              <a:cs typeface="Arial"/>
              <a:sym typeface="Arial"/>
            </a:endParaRPr>
          </a:p>
          <a:p>
            <a:pPr indent="0" lvl="0" marL="0" marR="0" rtl="0" algn="l">
              <a:spcBef>
                <a:spcPts val="320"/>
              </a:spcBef>
              <a:spcAft>
                <a:spcPts val="0"/>
              </a:spcAft>
              <a:buClr>
                <a:srgbClr val="0C9DF9"/>
              </a:buClr>
              <a:buSzPts val="2400"/>
              <a:buFont typeface="Arial"/>
              <a:buNone/>
            </a:pPr>
            <a:r>
              <a:rPr b="1" i="0" lang="en-US" sz="1600">
                <a:solidFill>
                  <a:schemeClr val="dk1"/>
                </a:solidFill>
                <a:latin typeface="Arial"/>
                <a:ea typeface="Arial"/>
                <a:cs typeface="Arial"/>
                <a:sym typeface="Arial"/>
              </a:rPr>
              <a:t>FEVE and 5800A- 7890/5977 GCMS (Single Quad)</a:t>
            </a:r>
            <a:endParaRPr/>
          </a:p>
          <a:p>
            <a:pPr indent="-342900" lvl="0" marL="342900" marR="0" rtl="0" algn="l">
              <a:spcBef>
                <a:spcPts val="360"/>
              </a:spcBef>
              <a:spcAft>
                <a:spcPts val="0"/>
              </a:spcAft>
              <a:buClr>
                <a:srgbClr val="0C9DF9"/>
              </a:buClr>
              <a:buSzPts val="1800"/>
              <a:buFont typeface="Twentieth Century"/>
              <a:buAutoNum type="arabicPeriod"/>
            </a:pPr>
            <a:r>
              <a:rPr b="0" i="0" lang="en-US" sz="1800">
                <a:solidFill>
                  <a:schemeClr val="dk1"/>
                </a:solidFill>
                <a:latin typeface="Arial"/>
                <a:ea typeface="Arial"/>
                <a:cs typeface="Arial"/>
                <a:sym typeface="Arial"/>
              </a:rPr>
              <a:t>Thaw sample to room temperature, vortex and aliquot 100 µL to GC vial</a:t>
            </a:r>
            <a:endParaRPr/>
          </a:p>
          <a:p>
            <a:pPr indent="-342900" lvl="0" marL="342900" marR="0" rtl="0" algn="l">
              <a:spcBef>
                <a:spcPts val="360"/>
              </a:spcBef>
              <a:spcAft>
                <a:spcPts val="0"/>
              </a:spcAft>
              <a:buClr>
                <a:srgbClr val="0C9DF9"/>
              </a:buClr>
              <a:buSzPts val="1800"/>
              <a:buFont typeface="Twentieth Century"/>
              <a:buAutoNum type="arabicPeriod"/>
            </a:pPr>
            <a:r>
              <a:rPr b="0" i="0" lang="en-US" sz="1800">
                <a:solidFill>
                  <a:schemeClr val="dk1"/>
                </a:solidFill>
                <a:latin typeface="Arial"/>
                <a:ea typeface="Arial"/>
                <a:cs typeface="Arial"/>
                <a:sym typeface="Arial"/>
              </a:rPr>
              <a:t>Add 200-1000 µL extraction solvent , 4:1, hexane: ethyl acetate (considering Cyclohexane or Methyloxolane Options) </a:t>
            </a:r>
            <a:endParaRPr/>
          </a:p>
          <a:p>
            <a:pPr indent="-342900" lvl="0" marL="342900" marR="0" rtl="0" algn="l">
              <a:spcBef>
                <a:spcPts val="360"/>
              </a:spcBef>
              <a:spcAft>
                <a:spcPts val="0"/>
              </a:spcAft>
              <a:buClr>
                <a:srgbClr val="0C9DF9"/>
              </a:buClr>
              <a:buSzPts val="1800"/>
              <a:buFont typeface="Twentieth Century"/>
              <a:buAutoNum type="arabicPeriod"/>
            </a:pPr>
            <a:r>
              <a:rPr b="0" i="0" lang="en-US" sz="1800">
                <a:solidFill>
                  <a:schemeClr val="dk1"/>
                </a:solidFill>
                <a:latin typeface="Arial"/>
                <a:ea typeface="Arial"/>
                <a:cs typeface="Arial"/>
                <a:sym typeface="Arial"/>
              </a:rPr>
              <a:t>Add 20 µL formic acid </a:t>
            </a:r>
            <a:endParaRPr/>
          </a:p>
          <a:p>
            <a:pPr indent="-342900" lvl="0" marL="342900" marR="0" rtl="0" algn="l">
              <a:spcBef>
                <a:spcPts val="360"/>
              </a:spcBef>
              <a:spcAft>
                <a:spcPts val="0"/>
              </a:spcAft>
              <a:buClr>
                <a:srgbClr val="0C9DF9"/>
              </a:buClr>
              <a:buSzPts val="1800"/>
              <a:buFont typeface="Twentieth Century"/>
              <a:buAutoNum type="arabicPeriod"/>
            </a:pPr>
            <a:r>
              <a:rPr b="0" i="0" lang="en-US" sz="1800">
                <a:solidFill>
                  <a:schemeClr val="dk1"/>
                </a:solidFill>
                <a:latin typeface="Arial"/>
                <a:ea typeface="Arial"/>
                <a:cs typeface="Arial"/>
                <a:sym typeface="Arial"/>
              </a:rPr>
              <a:t>Cap vial, vortex, sonicate for 1 hr</a:t>
            </a:r>
            <a:endParaRPr b="0" i="0" sz="1800">
              <a:solidFill>
                <a:schemeClr val="dk1"/>
              </a:solidFill>
              <a:latin typeface="Arial"/>
              <a:ea typeface="Arial"/>
              <a:cs typeface="Arial"/>
              <a:sym typeface="Arial"/>
            </a:endParaRPr>
          </a:p>
          <a:p>
            <a:pPr indent="-342900" lvl="0" marL="342900" marR="0" rtl="0" algn="l">
              <a:spcBef>
                <a:spcPts val="360"/>
              </a:spcBef>
              <a:spcAft>
                <a:spcPts val="0"/>
              </a:spcAft>
              <a:buClr>
                <a:srgbClr val="0C9DF9"/>
              </a:buClr>
              <a:buSzPts val="1800"/>
              <a:buFont typeface="Twentieth Century"/>
              <a:buAutoNum type="arabicPeriod"/>
            </a:pPr>
            <a:r>
              <a:rPr b="0" i="0" lang="en-US" sz="1800">
                <a:solidFill>
                  <a:schemeClr val="dk1"/>
                </a:solidFill>
                <a:latin typeface="Arial"/>
                <a:ea typeface="Arial"/>
                <a:cs typeface="Arial"/>
                <a:sym typeface="Arial"/>
              </a:rPr>
              <a:t>Let samples sit for 20 min (or centrifuge)</a:t>
            </a:r>
            <a:endParaRPr/>
          </a:p>
          <a:p>
            <a:pPr indent="-342900" lvl="0" marL="342900" marR="0" rtl="0" algn="l">
              <a:spcBef>
                <a:spcPts val="360"/>
              </a:spcBef>
              <a:spcAft>
                <a:spcPts val="0"/>
              </a:spcAft>
              <a:buClr>
                <a:srgbClr val="0C9DF9"/>
              </a:buClr>
              <a:buSzPts val="1800"/>
              <a:buFont typeface="Twentieth Century"/>
              <a:buAutoNum type="arabicPeriod"/>
            </a:pPr>
            <a:r>
              <a:rPr b="0" i="0" lang="en-US" sz="1800">
                <a:solidFill>
                  <a:schemeClr val="dk1"/>
                </a:solidFill>
                <a:latin typeface="Arial"/>
                <a:ea typeface="Arial"/>
                <a:cs typeface="Arial"/>
                <a:sym typeface="Arial"/>
              </a:rPr>
              <a:t>Add ISTD to FEVE vial</a:t>
            </a:r>
            <a:endParaRPr/>
          </a:p>
          <a:p>
            <a:pPr indent="-342900" lvl="0" marL="342900" marR="0" rtl="0" algn="l">
              <a:spcBef>
                <a:spcPts val="360"/>
              </a:spcBef>
              <a:spcAft>
                <a:spcPts val="0"/>
              </a:spcAft>
              <a:buClr>
                <a:srgbClr val="0C9DF9"/>
              </a:buClr>
              <a:buSzPts val="1800"/>
              <a:buFont typeface="Twentieth Century"/>
              <a:buAutoNum type="arabicPeriod"/>
            </a:pPr>
            <a:r>
              <a:rPr b="0" i="0" lang="en-US" sz="1800">
                <a:solidFill>
                  <a:schemeClr val="dk1"/>
                </a:solidFill>
                <a:latin typeface="Arial"/>
                <a:ea typeface="Arial"/>
                <a:cs typeface="Arial"/>
                <a:sym typeface="Arial"/>
              </a:rPr>
              <a:t>Transfer aliquot of supernatant to FEVE vial </a:t>
            </a:r>
            <a:endParaRPr/>
          </a:p>
          <a:p>
            <a:pPr indent="-342900" lvl="0" marL="342900" marR="0" rtl="0" algn="l">
              <a:spcBef>
                <a:spcPts val="360"/>
              </a:spcBef>
              <a:spcAft>
                <a:spcPts val="0"/>
              </a:spcAft>
              <a:buClr>
                <a:srgbClr val="0C9DF9"/>
              </a:buClr>
              <a:buSzPts val="1800"/>
              <a:buFont typeface="Twentieth Century"/>
              <a:buAutoNum type="arabicPeriod"/>
            </a:pPr>
            <a:r>
              <a:rPr b="0" i="0" lang="en-US" sz="1800">
                <a:solidFill>
                  <a:schemeClr val="dk1"/>
                </a:solidFill>
                <a:latin typeface="Arial"/>
                <a:ea typeface="Arial"/>
                <a:cs typeface="Arial"/>
                <a:sym typeface="Arial"/>
              </a:rPr>
              <a:t>Assemble vacuum sleeve and FSP</a:t>
            </a:r>
            <a:endParaRPr/>
          </a:p>
          <a:p>
            <a:pPr indent="-342900" lvl="0" marL="342900" marR="0" rtl="0" algn="l">
              <a:spcBef>
                <a:spcPts val="360"/>
              </a:spcBef>
              <a:spcAft>
                <a:spcPts val="0"/>
              </a:spcAft>
              <a:buClr>
                <a:srgbClr val="0C9DF9"/>
              </a:buClr>
              <a:buSzPts val="1800"/>
              <a:buFont typeface="Twentieth Century"/>
              <a:buAutoNum type="arabicPeriod"/>
            </a:pPr>
            <a:r>
              <a:rPr b="0" i="0" lang="en-US" sz="1800">
                <a:solidFill>
                  <a:schemeClr val="dk1"/>
                </a:solidFill>
                <a:latin typeface="Arial"/>
                <a:ea typeface="Arial"/>
                <a:cs typeface="Arial"/>
                <a:sym typeface="Arial"/>
              </a:rPr>
              <a:t>Automated FEVE</a:t>
            </a:r>
            <a:endParaRPr/>
          </a:p>
          <a:p>
            <a:pPr indent="-342900" lvl="0" marL="342900" marR="0" rtl="0" algn="l">
              <a:spcBef>
                <a:spcPts val="360"/>
              </a:spcBef>
              <a:spcAft>
                <a:spcPts val="0"/>
              </a:spcAft>
              <a:buClr>
                <a:srgbClr val="0C9DF9"/>
              </a:buClr>
              <a:buSzPts val="1800"/>
              <a:buFont typeface="Twentieth Century"/>
              <a:buAutoNum type="arabicPeriod"/>
            </a:pPr>
            <a:r>
              <a:rPr b="0" i="0" lang="en-US" sz="1800">
                <a:solidFill>
                  <a:schemeClr val="dk1"/>
                </a:solidFill>
                <a:latin typeface="Arial"/>
                <a:ea typeface="Arial"/>
                <a:cs typeface="Arial"/>
                <a:sym typeface="Arial"/>
              </a:rPr>
              <a:t>Transfer FSPs to Sorbent Pen Tray and start automated thermal desorption / GCMS SIM Mode Analysis</a:t>
            </a:r>
            <a:endParaRPr/>
          </a:p>
        </p:txBody>
      </p:sp>
      <p:pic>
        <p:nvPicPr>
          <p:cNvPr descr="A person holding a silver object&#10;&#10;Description automatically generated with medium confidence" id="791" name="Google Shape;791;p51"/>
          <p:cNvPicPr preferRelativeResize="0"/>
          <p:nvPr/>
        </p:nvPicPr>
        <p:blipFill rotWithShape="1">
          <a:blip r:embed="rId3">
            <a:alphaModFix/>
          </a:blip>
          <a:srcRect b="2682" l="32762" r="27493" t="21365"/>
          <a:stretch/>
        </p:blipFill>
        <p:spPr>
          <a:xfrm rot="5400000">
            <a:off x="9330278" y="3478493"/>
            <a:ext cx="2110643" cy="3025108"/>
          </a:xfrm>
          <a:prstGeom prst="rect">
            <a:avLst/>
          </a:prstGeom>
          <a:noFill/>
          <a:ln>
            <a:noFill/>
          </a:ln>
        </p:spPr>
      </p:pic>
      <p:graphicFrame>
        <p:nvGraphicFramePr>
          <p:cNvPr id="792" name="Google Shape;792;p51"/>
          <p:cNvGraphicFramePr/>
          <p:nvPr/>
        </p:nvGraphicFramePr>
        <p:xfrm>
          <a:off x="7341060" y="1208134"/>
          <a:ext cx="3000000" cy="3000000"/>
        </p:xfrm>
        <a:graphic>
          <a:graphicData uri="http://schemas.openxmlformats.org/drawingml/2006/table">
            <a:tbl>
              <a:tblPr bandRow="1" firstRow="1">
                <a:noFill/>
                <a:tableStyleId>{E368A9B0-39EB-4783-B1A3-B3EDED5A469F}</a:tableStyleId>
              </a:tblPr>
              <a:tblGrid>
                <a:gridCol w="2224250"/>
                <a:gridCol w="2224250"/>
              </a:tblGrid>
              <a:tr h="457200">
                <a:tc>
                  <a:txBody>
                    <a:bodyPr/>
                    <a:lstStyle/>
                    <a:p>
                      <a:pPr indent="0" lvl="0" marL="0" marR="0" rtl="0" algn="l">
                        <a:spcBef>
                          <a:spcPts val="0"/>
                        </a:spcBef>
                        <a:spcAft>
                          <a:spcPts val="0"/>
                        </a:spcAft>
                        <a:buNone/>
                      </a:pPr>
                      <a:r>
                        <a:rPr lang="en-US" sz="1200">
                          <a:latin typeface="Arial"/>
                          <a:ea typeface="Arial"/>
                          <a:cs typeface="Arial"/>
                          <a:sym typeface="Arial"/>
                        </a:rPr>
                        <a:t>Current Technique</a:t>
                      </a:r>
                      <a:endParaRPr/>
                    </a:p>
                  </a:txBody>
                  <a:tcPr marT="45725" marB="45725" marR="91450" marL="91450"/>
                </a:tc>
                <a:tc>
                  <a:txBody>
                    <a:bodyPr/>
                    <a:lstStyle/>
                    <a:p>
                      <a:pPr indent="0" lvl="0" marL="0" marR="0" rtl="0" algn="l">
                        <a:spcBef>
                          <a:spcPts val="0"/>
                        </a:spcBef>
                        <a:spcAft>
                          <a:spcPts val="0"/>
                        </a:spcAft>
                        <a:buNone/>
                      </a:pPr>
                      <a:r>
                        <a:rPr lang="en-US" sz="1200">
                          <a:latin typeface="Arial"/>
                          <a:ea typeface="Arial"/>
                          <a:cs typeface="Arial"/>
                          <a:sym typeface="Arial"/>
                        </a:rPr>
                        <a:t>FEVE (25x less dilution!)</a:t>
                      </a:r>
                      <a:endParaRPr/>
                    </a:p>
                  </a:txBody>
                  <a:tcPr marT="45725" marB="45725" marR="91450" marL="91450"/>
                </a:tc>
              </a:tr>
              <a:tr h="457200">
                <a:tc>
                  <a:txBody>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100 </a:t>
                      </a:r>
                      <a:r>
                        <a:rPr lang="en-US" sz="1200">
                          <a:solidFill>
                            <a:schemeClr val="dk1"/>
                          </a:solidFill>
                        </a:rPr>
                        <a:t>µ</a:t>
                      </a:r>
                      <a:r>
                        <a:rPr lang="en-US" sz="1200">
                          <a:solidFill>
                            <a:schemeClr val="dk1"/>
                          </a:solidFill>
                          <a:latin typeface="Arial"/>
                          <a:ea typeface="Arial"/>
                          <a:cs typeface="Arial"/>
                          <a:sym typeface="Arial"/>
                        </a:rPr>
                        <a:t>L plasma -&gt; 200 </a:t>
                      </a:r>
                      <a:r>
                        <a:rPr lang="en-US" sz="1200">
                          <a:solidFill>
                            <a:schemeClr val="dk1"/>
                          </a:solidFill>
                        </a:rPr>
                        <a:t>µ</a:t>
                      </a:r>
                      <a:r>
                        <a:rPr lang="en-US" sz="1200">
                          <a:solidFill>
                            <a:schemeClr val="dk1"/>
                          </a:solidFill>
                          <a:latin typeface="Arial"/>
                          <a:ea typeface="Arial"/>
                          <a:cs typeface="Arial"/>
                          <a:sym typeface="Arial"/>
                        </a:rPr>
                        <a:t>L extraction solvent (2x)</a:t>
                      </a:r>
                      <a:endParaRPr/>
                    </a:p>
                    <a:p>
                      <a:pPr indent="0" lvl="0" marL="0" marR="0" rtl="0" algn="l">
                        <a:spcBef>
                          <a:spcPts val="0"/>
                        </a:spcBef>
                        <a:spcAft>
                          <a:spcPts val="0"/>
                        </a:spcAft>
                        <a:buNone/>
                      </a:pPr>
                      <a:r>
                        <a:t/>
                      </a:r>
                      <a:endParaRPr sz="1200">
                        <a:latin typeface="Arial"/>
                        <a:ea typeface="Arial"/>
                        <a:cs typeface="Arial"/>
                        <a:sym typeface="Arial"/>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100 </a:t>
                      </a:r>
                      <a:r>
                        <a:rPr lang="en-US" sz="1200">
                          <a:solidFill>
                            <a:schemeClr val="dk1"/>
                          </a:solidFill>
                        </a:rPr>
                        <a:t>µ</a:t>
                      </a:r>
                      <a:r>
                        <a:rPr lang="en-US" sz="1200">
                          <a:solidFill>
                            <a:schemeClr val="dk1"/>
                          </a:solidFill>
                          <a:latin typeface="Arial"/>
                          <a:ea typeface="Arial"/>
                          <a:cs typeface="Arial"/>
                          <a:sym typeface="Arial"/>
                        </a:rPr>
                        <a:t>L plasma -&gt; 200 </a:t>
                      </a:r>
                      <a:r>
                        <a:rPr lang="en-US" sz="1200">
                          <a:solidFill>
                            <a:schemeClr val="dk1"/>
                          </a:solidFill>
                        </a:rPr>
                        <a:t>µ</a:t>
                      </a:r>
                      <a:r>
                        <a:rPr lang="en-US" sz="1200">
                          <a:solidFill>
                            <a:schemeClr val="dk1"/>
                          </a:solidFill>
                          <a:latin typeface="Arial"/>
                          <a:ea typeface="Arial"/>
                          <a:cs typeface="Arial"/>
                          <a:sym typeface="Arial"/>
                        </a:rPr>
                        <a:t>L extraction solvent (2x)</a:t>
                      </a:r>
                      <a:endParaRPr/>
                    </a:p>
                    <a:p>
                      <a:pPr indent="0" lvl="0" marL="0" marR="0" rtl="0" algn="l">
                        <a:spcBef>
                          <a:spcPts val="0"/>
                        </a:spcBef>
                        <a:spcAft>
                          <a:spcPts val="0"/>
                        </a:spcAft>
                        <a:buNone/>
                      </a:pPr>
                      <a:r>
                        <a:t/>
                      </a:r>
                      <a:endParaRPr sz="1200">
                        <a:latin typeface="Arial"/>
                        <a:ea typeface="Arial"/>
                        <a:cs typeface="Arial"/>
                        <a:sym typeface="Arial"/>
                      </a:endParaRPr>
                    </a:p>
                  </a:txBody>
                  <a:tcPr marT="45725" marB="45725" marR="91450" marL="91450"/>
                </a:tc>
              </a:tr>
              <a:tr h="457200">
                <a:tc>
                  <a:txBody>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200 </a:t>
                      </a:r>
                      <a:r>
                        <a:rPr lang="en-US" sz="1200">
                          <a:solidFill>
                            <a:schemeClr val="dk1"/>
                          </a:solidFill>
                        </a:rPr>
                        <a:t>µ</a:t>
                      </a:r>
                      <a:r>
                        <a:rPr lang="en-US" sz="1200">
                          <a:solidFill>
                            <a:schemeClr val="dk1"/>
                          </a:solidFill>
                          <a:latin typeface="Arial"/>
                          <a:ea typeface="Arial"/>
                          <a:cs typeface="Arial"/>
                          <a:sym typeface="Arial"/>
                        </a:rPr>
                        <a:t>L -&gt; 150 </a:t>
                      </a:r>
                      <a:r>
                        <a:rPr lang="en-US" sz="1200">
                          <a:solidFill>
                            <a:schemeClr val="dk1"/>
                          </a:solidFill>
                        </a:rPr>
                        <a:t>µ</a:t>
                      </a:r>
                      <a:r>
                        <a:rPr lang="en-US" sz="1200">
                          <a:solidFill>
                            <a:schemeClr val="dk1"/>
                          </a:solidFill>
                          <a:latin typeface="Arial"/>
                          <a:ea typeface="Arial"/>
                          <a:cs typeface="Arial"/>
                          <a:sym typeface="Arial"/>
                        </a:rPr>
                        <a:t>L supernatant (0.75x)</a:t>
                      </a:r>
                      <a:endParaRPr/>
                    </a:p>
                    <a:p>
                      <a:pPr indent="0" lvl="0" marL="0" marR="0" rtl="0" algn="l">
                        <a:spcBef>
                          <a:spcPts val="0"/>
                        </a:spcBef>
                        <a:spcAft>
                          <a:spcPts val="0"/>
                        </a:spcAft>
                        <a:buNone/>
                      </a:pPr>
                      <a:r>
                        <a:t/>
                      </a:r>
                      <a:endParaRPr sz="1200">
                        <a:latin typeface="Arial"/>
                        <a:ea typeface="Arial"/>
                        <a:cs typeface="Arial"/>
                        <a:sym typeface="Arial"/>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200 </a:t>
                      </a:r>
                      <a:r>
                        <a:rPr lang="en-US" sz="1200">
                          <a:solidFill>
                            <a:schemeClr val="dk1"/>
                          </a:solidFill>
                        </a:rPr>
                        <a:t>µ</a:t>
                      </a:r>
                      <a:r>
                        <a:rPr lang="en-US" sz="1200">
                          <a:solidFill>
                            <a:schemeClr val="dk1"/>
                          </a:solidFill>
                          <a:latin typeface="Arial"/>
                          <a:ea typeface="Arial"/>
                          <a:cs typeface="Arial"/>
                          <a:sym typeface="Arial"/>
                        </a:rPr>
                        <a:t>L -&gt; 150 </a:t>
                      </a:r>
                      <a:r>
                        <a:rPr lang="en-US" sz="1200">
                          <a:solidFill>
                            <a:schemeClr val="dk1"/>
                          </a:solidFill>
                        </a:rPr>
                        <a:t>µ</a:t>
                      </a:r>
                      <a:r>
                        <a:rPr lang="en-US" sz="1200">
                          <a:solidFill>
                            <a:schemeClr val="dk1"/>
                          </a:solidFill>
                          <a:latin typeface="Arial"/>
                          <a:ea typeface="Arial"/>
                          <a:cs typeface="Arial"/>
                          <a:sym typeface="Arial"/>
                        </a:rPr>
                        <a:t>L supernatant (0.75x)</a:t>
                      </a:r>
                      <a:endParaRPr/>
                    </a:p>
                    <a:p>
                      <a:pPr indent="0" lvl="0" marL="0" marR="0" rtl="0" algn="l">
                        <a:spcBef>
                          <a:spcPts val="0"/>
                        </a:spcBef>
                        <a:spcAft>
                          <a:spcPts val="0"/>
                        </a:spcAft>
                        <a:buNone/>
                      </a:pPr>
                      <a:r>
                        <a:t/>
                      </a:r>
                      <a:endParaRPr sz="1200">
                        <a:latin typeface="Arial"/>
                        <a:ea typeface="Arial"/>
                        <a:cs typeface="Arial"/>
                        <a:sym typeface="Arial"/>
                      </a:endParaRPr>
                    </a:p>
                  </a:txBody>
                  <a:tcPr marT="45725" marB="45725" marR="91450" marL="91450"/>
                </a:tc>
              </a:tr>
              <a:tr h="457200">
                <a:tc>
                  <a:txBody>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150 </a:t>
                      </a:r>
                      <a:r>
                        <a:rPr lang="en-US" sz="1200">
                          <a:solidFill>
                            <a:schemeClr val="dk1"/>
                          </a:solidFill>
                        </a:rPr>
                        <a:t>µ</a:t>
                      </a:r>
                      <a:r>
                        <a:rPr lang="en-US" sz="1200">
                          <a:solidFill>
                            <a:schemeClr val="dk1"/>
                          </a:solidFill>
                          <a:latin typeface="Arial"/>
                          <a:ea typeface="Arial"/>
                          <a:cs typeface="Arial"/>
                          <a:sym typeface="Arial"/>
                        </a:rPr>
                        <a:t>L -&gt; 6 </a:t>
                      </a:r>
                      <a:r>
                        <a:rPr lang="en-US" sz="1200">
                          <a:solidFill>
                            <a:schemeClr val="dk1"/>
                          </a:solidFill>
                        </a:rPr>
                        <a:t>µ</a:t>
                      </a:r>
                      <a:r>
                        <a:rPr lang="en-US" sz="1200">
                          <a:solidFill>
                            <a:schemeClr val="dk1"/>
                          </a:solidFill>
                          <a:latin typeface="Arial"/>
                          <a:ea typeface="Arial"/>
                          <a:cs typeface="Arial"/>
                          <a:sym typeface="Arial"/>
                        </a:rPr>
                        <a:t>L injection (25x)</a:t>
                      </a:r>
                      <a:endParaRPr/>
                    </a:p>
                    <a:p>
                      <a:pPr indent="0" lvl="0" marL="0" marR="0" rtl="0" algn="l">
                        <a:spcBef>
                          <a:spcPts val="0"/>
                        </a:spcBef>
                        <a:spcAft>
                          <a:spcPts val="0"/>
                        </a:spcAft>
                        <a:buNone/>
                      </a:pPr>
                      <a:r>
                        <a:t/>
                      </a:r>
                      <a:endParaRPr sz="12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lang="en-US" sz="1200">
                          <a:latin typeface="Arial"/>
                          <a:ea typeface="Arial"/>
                          <a:cs typeface="Arial"/>
                          <a:sym typeface="Arial"/>
                        </a:rPr>
                        <a:t>150 </a:t>
                      </a:r>
                      <a:r>
                        <a:rPr lang="en-US" sz="1200">
                          <a:solidFill>
                            <a:schemeClr val="dk1"/>
                          </a:solidFill>
                        </a:rPr>
                        <a:t>µ</a:t>
                      </a:r>
                      <a:r>
                        <a:rPr lang="en-US" sz="1200">
                          <a:latin typeface="Arial"/>
                          <a:ea typeface="Arial"/>
                          <a:cs typeface="Arial"/>
                          <a:sym typeface="Arial"/>
                        </a:rPr>
                        <a:t>L injection</a:t>
                      </a:r>
                      <a:endParaRPr/>
                    </a:p>
                  </a:txBody>
                  <a:tcPr marT="45725" marB="45725" marR="91450" marL="91450"/>
                </a:tc>
              </a:tr>
              <a:tr h="457200">
                <a:tc>
                  <a:txBody>
                    <a:bodyPr/>
                    <a:lstStyle/>
                    <a:p>
                      <a:pPr indent="0" lvl="0" marL="0" marR="0" rtl="0" algn="l">
                        <a:spcBef>
                          <a:spcPts val="0"/>
                        </a:spcBef>
                        <a:spcAft>
                          <a:spcPts val="0"/>
                        </a:spcAft>
                        <a:buNone/>
                      </a:pPr>
                      <a:r>
                        <a:rPr lang="en-US" sz="1200">
                          <a:latin typeface="Arial"/>
                          <a:ea typeface="Arial"/>
                          <a:cs typeface="Arial"/>
                          <a:sym typeface="Arial"/>
                        </a:rPr>
                        <a:t>Total Dilution = 37.5 </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Total Dilution = 1.5 </a:t>
                      </a:r>
                      <a:endParaRPr/>
                    </a:p>
                    <a:p>
                      <a:pPr indent="0" lvl="0" marL="0" marR="0" rtl="0" algn="l">
                        <a:spcBef>
                          <a:spcPts val="0"/>
                        </a:spcBef>
                        <a:spcAft>
                          <a:spcPts val="0"/>
                        </a:spcAft>
                        <a:buNone/>
                      </a:pPr>
                      <a:r>
                        <a:t/>
                      </a:r>
                      <a:endParaRPr sz="1200">
                        <a:latin typeface="Arial"/>
                        <a:ea typeface="Arial"/>
                        <a:cs typeface="Arial"/>
                        <a:sym typeface="Arial"/>
                      </a:endParaRPr>
                    </a:p>
                  </a:txBody>
                  <a:tcPr marT="45725" marB="45725" marR="91450" marL="91450"/>
                </a:tc>
              </a:tr>
            </a:tbl>
          </a:graphicData>
        </a:graphic>
      </p:graphicFrame>
      <p:pic>
        <p:nvPicPr>
          <p:cNvPr descr="A hand holding a small metal object&#10;&#10;Description automatically generated" id="793" name="Google Shape;793;p51"/>
          <p:cNvPicPr preferRelativeResize="0"/>
          <p:nvPr/>
        </p:nvPicPr>
        <p:blipFill rotWithShape="1">
          <a:blip r:embed="rId4">
            <a:alphaModFix/>
          </a:blip>
          <a:srcRect b="0" l="0" r="18238" t="18289"/>
          <a:stretch/>
        </p:blipFill>
        <p:spPr>
          <a:xfrm rot="5400000">
            <a:off x="6810473" y="4210755"/>
            <a:ext cx="2110643" cy="1581977"/>
          </a:xfrm>
          <a:prstGeom prst="rect">
            <a:avLst/>
          </a:prstGeom>
          <a:noFill/>
          <a:ln>
            <a:noFill/>
          </a:ln>
        </p:spPr>
      </p:pic>
    </p:spTree>
  </p:cSld>
  <p:clrMapOvr>
    <a:masterClrMapping/>
  </p:clrMapOvr>
  <p:transition>
    <p:fade thruBlk="1"/>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52"/>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Fatty Acids and Cholesterol Overloading when Injecting 100ul of Extract</a:t>
            </a:r>
            <a:endParaRPr/>
          </a:p>
        </p:txBody>
      </p:sp>
      <p:pic>
        <p:nvPicPr>
          <p:cNvPr id="799" name="Google Shape;799;p52"/>
          <p:cNvPicPr preferRelativeResize="0"/>
          <p:nvPr/>
        </p:nvPicPr>
        <p:blipFill rotWithShape="1">
          <a:blip r:embed="rId3">
            <a:alphaModFix/>
          </a:blip>
          <a:srcRect b="0" l="0" r="0" t="0"/>
          <a:stretch/>
        </p:blipFill>
        <p:spPr>
          <a:xfrm>
            <a:off x="2412407" y="1612417"/>
            <a:ext cx="7547378" cy="4347623"/>
          </a:xfrm>
          <a:prstGeom prst="rect">
            <a:avLst/>
          </a:prstGeom>
          <a:noFill/>
          <a:ln>
            <a:noFill/>
          </a:ln>
        </p:spPr>
      </p:pic>
    </p:spTree>
  </p:cSld>
  <p:clrMapOvr>
    <a:masterClrMapping/>
  </p:clrMapOvr>
  <p:transition>
    <p:fade thruBlk="1"/>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53"/>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Recovery: Triplicate 1 ppb Blood Plasma Spike in QC Pool Full Scan</a:t>
            </a:r>
            <a:br>
              <a:rPr lang="en-US"/>
            </a:br>
            <a:r>
              <a:rPr lang="en-US" sz="2400"/>
              <a:t>(Hexane/Ethyl Acetate/Formic Acid Extraction, 800ul FEVE, SPR40A/5800A/7890/5977)</a:t>
            </a:r>
            <a:endParaRPr/>
          </a:p>
        </p:txBody>
      </p:sp>
      <p:graphicFrame>
        <p:nvGraphicFramePr>
          <p:cNvPr id="805" name="Google Shape;805;p53"/>
          <p:cNvGraphicFramePr/>
          <p:nvPr/>
        </p:nvGraphicFramePr>
        <p:xfrm>
          <a:off x="3310312" y="2966302"/>
          <a:ext cx="3000000" cy="3000000"/>
        </p:xfrm>
        <a:graphic>
          <a:graphicData uri="http://schemas.openxmlformats.org/drawingml/2006/table">
            <a:tbl>
              <a:tblPr>
                <a:noFill/>
                <a:tableStyleId>{E368A9B0-39EB-4783-B1A3-B3EDED5A469F}</a:tableStyleId>
              </a:tblPr>
              <a:tblGrid>
                <a:gridCol w="372225"/>
                <a:gridCol w="2316000"/>
                <a:gridCol w="513175"/>
                <a:gridCol w="401225"/>
                <a:gridCol w="933050"/>
                <a:gridCol w="942400"/>
                <a:gridCol w="933050"/>
                <a:gridCol w="693575"/>
                <a:gridCol w="622050"/>
                <a:gridCol w="977625"/>
              </a:tblGrid>
              <a:tr h="140975">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Analyte Name</a:t>
                      </a:r>
                      <a:endParaRPr b="1"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Rt (min)</a:t>
                      </a:r>
                      <a:endParaRPr b="1"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Qion</a:t>
                      </a:r>
                      <a:endParaRPr b="1" i="0" sz="1000" u="none" strike="noStrike">
                        <a:solidFill>
                          <a:srgbClr val="000000"/>
                        </a:solidFill>
                        <a:latin typeface="Arial"/>
                        <a:ea typeface="Arial"/>
                        <a:cs typeface="Arial"/>
                        <a:sym typeface="Arial"/>
                      </a:endParaRPr>
                    </a:p>
                  </a:txBody>
                  <a:tcPr marT="9525" marB="0" marR="9525" marL="9525" anchor="ctr"/>
                </a:tc>
                <a:tc gridSpan="3">
                  <a:txBody>
                    <a:bodyPr/>
                    <a:lstStyle/>
                    <a:p>
                      <a:pPr indent="0" lvl="0" marL="0" marR="0" rtl="0" algn="ctr">
                        <a:spcBef>
                          <a:spcPts val="0"/>
                        </a:spcBef>
                        <a:spcAft>
                          <a:spcPts val="0"/>
                        </a:spcAft>
                        <a:buNone/>
                      </a:pPr>
                      <a:r>
                        <a:rPr b="1" lang="en-US" sz="1000" u="none" strike="noStrike">
                          <a:latin typeface="Arial"/>
                          <a:ea typeface="Arial"/>
                          <a:cs typeface="Arial"/>
                          <a:sym typeface="Arial"/>
                        </a:rPr>
                        <a:t>Response</a:t>
                      </a:r>
                      <a:endParaRPr b="1" i="0" sz="1000" u="none" strike="noStrike">
                        <a:solidFill>
                          <a:srgbClr val="000000"/>
                        </a:solidFill>
                        <a:latin typeface="Arial"/>
                        <a:ea typeface="Arial"/>
                        <a:cs typeface="Arial"/>
                        <a:sym typeface="Arial"/>
                      </a:endParaRPr>
                    </a:p>
                  </a:txBody>
                  <a:tcPr marT="9525" marB="0" marR="9525" marL="9525" anchor="ctr"/>
                </a:tc>
                <a:tc hMerge="1"/>
                <a:tc hMerge="1"/>
                <a:tc>
                  <a:txBody>
                    <a:bodyPr/>
                    <a:lstStyle/>
                    <a:p>
                      <a:pPr indent="0" lvl="0" marL="0" marR="0" rtl="0" algn="ctr">
                        <a:spcBef>
                          <a:spcPts val="0"/>
                        </a:spcBef>
                        <a:spcAft>
                          <a:spcPts val="0"/>
                        </a:spcAft>
                        <a:buNone/>
                      </a:pPr>
                      <a:r>
                        <a:rPr b="1" lang="en-US" sz="1000" u="none" strike="noStrike">
                          <a:latin typeface="Arial"/>
                          <a:ea typeface="Arial"/>
                          <a:cs typeface="Arial"/>
                          <a:sym typeface="Arial"/>
                        </a:rPr>
                        <a:t>Average </a:t>
                      </a:r>
                      <a:endParaRPr b="1"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Std Dev</a:t>
                      </a:r>
                      <a:endParaRPr b="1"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%RSD</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241031_07.D</a:t>
                      </a:r>
                      <a:endParaRPr b="1"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241031_08.D</a:t>
                      </a:r>
                      <a:endParaRPr b="1"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241031_09.D</a:t>
                      </a:r>
                      <a:endParaRPr b="1"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11.192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39355</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43951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39430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40912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2632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6.4</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11.909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32614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39224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33820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35219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3520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10.0</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3</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2,4'-Dichlorobiphenyl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13.045</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24402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30132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26502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27012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2899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10.7</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Hexachlorobenzene</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13.163</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284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14075</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14127</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13523</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13908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335</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2.4</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5</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2,2',5-Trichlorobiphenyl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13.871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12493</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13436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13128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13019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481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3.7</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2,4,4'-Trichlorobiphenyl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14.889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256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16072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17898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18608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17526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1308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7.5</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7</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2,2',3,5'-Tetrachlorobiphenyl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15.633</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292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12551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13856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11744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12717</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1066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8.4</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2,2',5,5'-Tetrachlorobiphenyl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16.088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292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11965</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11713</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13280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12319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841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6.8</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2,3',4',5-Tetrachlorobiphenyl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17.032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292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18189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16957</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17050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17399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686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3.9</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10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p,p'-DDE</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18.331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246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20037</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19376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17900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19104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1094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5.7</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11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2,3,3',4',6-Pentachlorobiphenyl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18.513</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326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21691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24043</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20167</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21967</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1953</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8.9</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12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2,2',3,4,4',5'-Hexachlorobiphenyl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19.076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360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11338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12594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11407</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11780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706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6.0</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13</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2,3',4,4',5-Pentachlorobiphenyl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19.176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326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22569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18179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19670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20139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2232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11.1</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14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p,p'-DDD</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19.367</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235</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47436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49288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53261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49995</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2976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6.0</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15</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2,2',3,4',5',6-Hexachlorobiphenyl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19.694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360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14903</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13600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14381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14295</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656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4.6</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16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2,2',4,4',5,5'-Hexachlorobiphenyl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20.348</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360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16504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15829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15096</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15810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704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4.5</a:t>
                      </a:r>
                      <a:endParaRPr b="1" i="0" sz="1000" u="none" strike="noStrike">
                        <a:solidFill>
                          <a:srgbClr val="000000"/>
                        </a:solidFill>
                        <a:latin typeface="Arial"/>
                        <a:ea typeface="Arial"/>
                        <a:cs typeface="Arial"/>
                        <a:sym typeface="Arial"/>
                      </a:endParaRPr>
                    </a:p>
                  </a:txBody>
                  <a:tcPr marT="9525" marB="0" marR="9525" marL="9525" anchor="ctr"/>
                </a:tc>
              </a:tr>
              <a:tr h="140975">
                <a:tc>
                  <a:txBody>
                    <a:bodyPr/>
                    <a:lstStyle/>
                    <a:p>
                      <a:pPr indent="0" lvl="0" marL="0" marR="0" rtl="0" algn="ctr">
                        <a:spcBef>
                          <a:spcPts val="0"/>
                        </a:spcBef>
                        <a:spcAft>
                          <a:spcPts val="0"/>
                        </a:spcAft>
                        <a:buNone/>
                      </a:pPr>
                      <a:r>
                        <a:rPr lang="en-US" sz="1000" u="none" strike="noStrike">
                          <a:latin typeface="Arial"/>
                          <a:ea typeface="Arial"/>
                          <a:cs typeface="Arial"/>
                          <a:sym typeface="Arial"/>
                        </a:rPr>
                        <a:t>17</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2,2',3,4,4',5,5'-Heptachlorobiphenyl</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21.992</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394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13260</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13149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12294</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12901</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529</a:t>
                      </a:r>
                      <a:endParaRPr b="0"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4.1</a:t>
                      </a:r>
                      <a:endParaRPr b="1" i="0" sz="1000" u="none" strike="noStrike">
                        <a:solidFill>
                          <a:srgbClr val="000000"/>
                        </a:solidFill>
                        <a:latin typeface="Arial"/>
                        <a:ea typeface="Arial"/>
                        <a:cs typeface="Arial"/>
                        <a:sym typeface="Arial"/>
                      </a:endParaRPr>
                    </a:p>
                  </a:txBody>
                  <a:tcPr marT="9525" marB="0" marR="9525" marL="9525" anchor="ctr"/>
                </a:tc>
              </a:tr>
            </a:tbl>
          </a:graphicData>
        </a:graphic>
      </p:graphicFrame>
      <p:graphicFrame>
        <p:nvGraphicFramePr>
          <p:cNvPr id="806" name="Google Shape;806;p53"/>
          <p:cNvGraphicFramePr/>
          <p:nvPr/>
        </p:nvGraphicFramePr>
        <p:xfrm>
          <a:off x="3310312" y="1320163"/>
          <a:ext cx="3000000" cy="3000000"/>
        </p:xfrm>
        <a:graphic>
          <a:graphicData uri="http://schemas.openxmlformats.org/drawingml/2006/table">
            <a:tbl>
              <a:tblPr>
                <a:noFill/>
                <a:tableStyleId>{E368A9B0-39EB-4783-B1A3-B3EDED5A469F}</a:tableStyleId>
              </a:tblPr>
              <a:tblGrid>
                <a:gridCol w="407500"/>
                <a:gridCol w="2277775"/>
                <a:gridCol w="523175"/>
                <a:gridCol w="399025"/>
                <a:gridCol w="942150"/>
                <a:gridCol w="942150"/>
                <a:gridCol w="942150"/>
                <a:gridCol w="683500"/>
                <a:gridCol w="611475"/>
                <a:gridCol w="975550"/>
              </a:tblGrid>
              <a:tr h="187725">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ISTD Name</a:t>
                      </a:r>
                      <a:endParaRPr b="1"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Rt (min)</a:t>
                      </a:r>
                      <a:endParaRPr b="1"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Qion</a:t>
                      </a:r>
                      <a:endParaRPr b="1" i="0" sz="1000" u="none" strike="noStrike">
                        <a:solidFill>
                          <a:srgbClr val="000000"/>
                        </a:solidFill>
                        <a:latin typeface="Arial"/>
                        <a:ea typeface="Arial"/>
                        <a:cs typeface="Arial"/>
                        <a:sym typeface="Arial"/>
                      </a:endParaRPr>
                    </a:p>
                  </a:txBody>
                  <a:tcPr marT="9525" marB="0" marR="9525" marL="9525" anchor="ctr"/>
                </a:tc>
                <a:tc gridSpan="3">
                  <a:txBody>
                    <a:bodyPr/>
                    <a:lstStyle/>
                    <a:p>
                      <a:pPr indent="0" lvl="0" marL="0" marR="0" rtl="0" algn="ctr">
                        <a:spcBef>
                          <a:spcPts val="0"/>
                        </a:spcBef>
                        <a:spcAft>
                          <a:spcPts val="0"/>
                        </a:spcAft>
                        <a:buNone/>
                      </a:pPr>
                      <a:r>
                        <a:rPr b="1" lang="en-US" sz="1000" u="none" strike="noStrike">
                          <a:latin typeface="Arial"/>
                          <a:ea typeface="Arial"/>
                          <a:cs typeface="Arial"/>
                          <a:sym typeface="Arial"/>
                        </a:rPr>
                        <a:t>Response</a:t>
                      </a:r>
                      <a:endParaRPr b="1" i="0" sz="1000" u="none" strike="noStrike">
                        <a:solidFill>
                          <a:srgbClr val="000000"/>
                        </a:solidFill>
                        <a:latin typeface="Arial"/>
                        <a:ea typeface="Arial"/>
                        <a:cs typeface="Arial"/>
                        <a:sym typeface="Arial"/>
                      </a:endParaRPr>
                    </a:p>
                  </a:txBody>
                  <a:tcPr marT="9525" marB="0" marR="9525" marL="9525" anchor="ctr"/>
                </a:tc>
                <a:tc hMerge="1"/>
                <a:tc hMerge="1"/>
                <a:tc>
                  <a:txBody>
                    <a:bodyPr/>
                    <a:lstStyle/>
                    <a:p>
                      <a:pPr indent="0" lvl="0" marL="0" marR="0" rtl="0" algn="ctr">
                        <a:spcBef>
                          <a:spcPts val="0"/>
                        </a:spcBef>
                        <a:spcAft>
                          <a:spcPts val="0"/>
                        </a:spcAft>
                        <a:buNone/>
                      </a:pPr>
                      <a:r>
                        <a:rPr b="1" lang="en-US" sz="1000" u="none" strike="noStrike">
                          <a:latin typeface="Arial"/>
                          <a:ea typeface="Arial"/>
                          <a:cs typeface="Arial"/>
                          <a:sym typeface="Arial"/>
                        </a:rPr>
                        <a:t>Average </a:t>
                      </a:r>
                      <a:endParaRPr b="1"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Std Dev</a:t>
                      </a:r>
                      <a:endParaRPr b="1" i="0" sz="10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%RSD</a:t>
                      </a:r>
                      <a:endParaRPr b="1" i="0" sz="1000" u="none" strike="noStrike">
                        <a:solidFill>
                          <a:srgbClr val="000000"/>
                        </a:solidFill>
                        <a:latin typeface="Arial"/>
                        <a:ea typeface="Arial"/>
                        <a:cs typeface="Arial"/>
                        <a:sym typeface="Arial"/>
                      </a:endParaRPr>
                    </a:p>
                  </a:txBody>
                  <a:tcPr marT="9525" marB="0" marR="9525" marL="9525" anchor="ctr"/>
                </a:tc>
              </a:tr>
              <a:tr h="219325">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241031_07.D</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241031_08.D</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241031_09.D</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9525" marB="0" marR="9525" marL="9525" anchor="b"/>
                </a:tc>
              </a:tr>
              <a:tr h="187725">
                <a:tc>
                  <a:txBody>
                    <a:bodyPr/>
                    <a:lstStyle/>
                    <a:p>
                      <a:pPr indent="0" lvl="0" marL="0" marR="0" rtl="0" algn="ctr">
                        <a:spcBef>
                          <a:spcPts val="0"/>
                        </a:spcBef>
                        <a:spcAft>
                          <a:spcPts val="0"/>
                        </a:spcAft>
                        <a:buNone/>
                      </a:pPr>
                      <a:r>
                        <a:rPr lang="en-US" sz="1000" u="none" strike="noStrike">
                          <a:latin typeface="Arial"/>
                          <a:ea typeface="Arial"/>
                          <a:cs typeface="Arial"/>
                          <a:sym typeface="Arial"/>
                        </a:rPr>
                        <a:t>1</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1,4-Dichlorobenzene-d4</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6.814</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150</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365288</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466760</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391448</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407832</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52683</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12.9</a:t>
                      </a:r>
                      <a:endParaRPr b="1" i="0" sz="1000" u="none" strike="noStrike">
                        <a:solidFill>
                          <a:srgbClr val="000000"/>
                        </a:solidFill>
                        <a:latin typeface="Arial"/>
                        <a:ea typeface="Arial"/>
                        <a:cs typeface="Arial"/>
                        <a:sym typeface="Arial"/>
                      </a:endParaRPr>
                    </a:p>
                  </a:txBody>
                  <a:tcPr marT="9525" marB="0" marR="9525" marL="9525" anchor="b"/>
                </a:tc>
              </a:tr>
              <a:tr h="207250">
                <a:tc>
                  <a:txBody>
                    <a:bodyPr/>
                    <a:lstStyle/>
                    <a:p>
                      <a:pPr indent="0" lvl="0" marL="0" marR="0" rtl="0" algn="ctr">
                        <a:spcBef>
                          <a:spcPts val="0"/>
                        </a:spcBef>
                        <a:spcAft>
                          <a:spcPts val="0"/>
                        </a:spcAft>
                        <a:buNone/>
                      </a:pPr>
                      <a:r>
                        <a:rPr lang="en-US" sz="1000" u="none" strike="noStrike">
                          <a:latin typeface="Arial"/>
                          <a:ea typeface="Arial"/>
                          <a:cs typeface="Arial"/>
                          <a:sym typeface="Arial"/>
                        </a:rPr>
                        <a:t>2</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Naphthalene-d8</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8.621</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136</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3763758</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4062049</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4103867</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3976558</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185473</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4.7</a:t>
                      </a:r>
                      <a:endParaRPr b="1" i="0" sz="1000" u="none" strike="noStrike">
                        <a:solidFill>
                          <a:srgbClr val="000000"/>
                        </a:solidFill>
                        <a:latin typeface="Arial"/>
                        <a:ea typeface="Arial"/>
                        <a:cs typeface="Arial"/>
                        <a:sym typeface="Arial"/>
                      </a:endParaRPr>
                    </a:p>
                  </a:txBody>
                  <a:tcPr marT="9525" marB="0" marR="9525" marL="9525" anchor="b"/>
                </a:tc>
              </a:tr>
              <a:tr h="187725">
                <a:tc>
                  <a:txBody>
                    <a:bodyPr/>
                    <a:lstStyle/>
                    <a:p>
                      <a:pPr indent="0" lvl="0" marL="0" marR="0" rtl="0" algn="ctr">
                        <a:spcBef>
                          <a:spcPts val="0"/>
                        </a:spcBef>
                        <a:spcAft>
                          <a:spcPts val="0"/>
                        </a:spcAft>
                        <a:buNone/>
                      </a:pPr>
                      <a:r>
                        <a:rPr lang="en-US" sz="1000" u="none" strike="noStrike">
                          <a:latin typeface="Arial"/>
                          <a:ea typeface="Arial"/>
                          <a:cs typeface="Arial"/>
                          <a:sym typeface="Arial"/>
                        </a:rPr>
                        <a:t>3</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Acetanapthlene-d10</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11.083</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162</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2040044</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2130968</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2149623</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2106878</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58627</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2.8</a:t>
                      </a:r>
                      <a:endParaRPr b="1" i="0" sz="1000" u="none" strike="noStrike">
                        <a:solidFill>
                          <a:srgbClr val="000000"/>
                        </a:solidFill>
                        <a:latin typeface="Arial"/>
                        <a:ea typeface="Arial"/>
                        <a:cs typeface="Arial"/>
                        <a:sym typeface="Arial"/>
                      </a:endParaRPr>
                    </a:p>
                  </a:txBody>
                  <a:tcPr marT="9525" marB="0" marR="9525" marL="9525" anchor="b"/>
                </a:tc>
              </a:tr>
              <a:tr h="187725">
                <a:tc>
                  <a:txBody>
                    <a:bodyPr/>
                    <a:lstStyle/>
                    <a:p>
                      <a:pPr indent="0" lvl="0" marL="0" marR="0" rtl="0" algn="ctr">
                        <a:spcBef>
                          <a:spcPts val="0"/>
                        </a:spcBef>
                        <a:spcAft>
                          <a:spcPts val="0"/>
                        </a:spcAft>
                        <a:buNone/>
                      </a:pPr>
                      <a:r>
                        <a:rPr lang="en-US" sz="1000" u="none" strike="noStrike">
                          <a:latin typeface="Arial"/>
                          <a:ea typeface="Arial"/>
                          <a:cs typeface="Arial"/>
                          <a:sym typeface="Arial"/>
                        </a:rPr>
                        <a:t>4</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Phenantrene-d10</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13.953</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188</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3186683</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3347309</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3585760</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3373251</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200799</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6.0</a:t>
                      </a:r>
                      <a:endParaRPr b="1" i="0" sz="1000" u="none" strike="noStrike">
                        <a:solidFill>
                          <a:srgbClr val="000000"/>
                        </a:solidFill>
                        <a:latin typeface="Arial"/>
                        <a:ea typeface="Arial"/>
                        <a:cs typeface="Arial"/>
                        <a:sym typeface="Arial"/>
                      </a:endParaRPr>
                    </a:p>
                  </a:txBody>
                  <a:tcPr marT="9525" marB="0" marR="9525" marL="9525" anchor="b"/>
                </a:tc>
              </a:tr>
              <a:tr h="187725">
                <a:tc>
                  <a:txBody>
                    <a:bodyPr/>
                    <a:lstStyle/>
                    <a:p>
                      <a:pPr indent="0" lvl="0" marL="0" marR="0" rtl="0" algn="ctr">
                        <a:spcBef>
                          <a:spcPts val="0"/>
                        </a:spcBef>
                        <a:spcAft>
                          <a:spcPts val="0"/>
                        </a:spcAft>
                        <a:buNone/>
                      </a:pPr>
                      <a:r>
                        <a:rPr lang="en-US" sz="1000" u="none" strike="noStrike">
                          <a:latin typeface="Arial"/>
                          <a:ea typeface="Arial"/>
                          <a:cs typeface="Arial"/>
                          <a:sym typeface="Arial"/>
                        </a:rPr>
                        <a:t>5</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Chrysene-d12</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21.619</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240</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2616408</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2810550</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2534499</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2653819</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141777</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5.3</a:t>
                      </a:r>
                      <a:endParaRPr b="1" i="0" sz="1000" u="none" strike="noStrike">
                        <a:solidFill>
                          <a:srgbClr val="000000"/>
                        </a:solidFill>
                        <a:latin typeface="Arial"/>
                        <a:ea typeface="Arial"/>
                        <a:cs typeface="Arial"/>
                        <a:sym typeface="Arial"/>
                      </a:endParaRPr>
                    </a:p>
                  </a:txBody>
                  <a:tcPr marT="9525" marB="0" marR="9525" marL="9525" anchor="b"/>
                </a:tc>
              </a:tr>
              <a:tr h="187725">
                <a:tc>
                  <a:txBody>
                    <a:bodyPr/>
                    <a:lstStyle/>
                    <a:p>
                      <a:pPr indent="0" lvl="0" marL="0" marR="0" rtl="0" algn="ctr">
                        <a:spcBef>
                          <a:spcPts val="0"/>
                        </a:spcBef>
                        <a:spcAft>
                          <a:spcPts val="0"/>
                        </a:spcAft>
                        <a:buNone/>
                      </a:pPr>
                      <a:r>
                        <a:rPr lang="en-US" sz="1000" u="none" strike="noStrike">
                          <a:latin typeface="Arial"/>
                          <a:ea typeface="Arial"/>
                          <a:cs typeface="Arial"/>
                          <a:sym typeface="Arial"/>
                        </a:rPr>
                        <a:t>6</a:t>
                      </a:r>
                      <a:endParaRPr b="0"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Perylene-d12</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25.943</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264</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3323986</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3539550</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3408136</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3423891</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108642</a:t>
                      </a:r>
                      <a:endParaRPr b="1" i="0" sz="1000" u="none" strike="noStrike">
                        <a:solidFill>
                          <a:srgbClr val="000000"/>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3.2</a:t>
                      </a:r>
                      <a:endParaRPr b="1" i="0" sz="1000" u="none" strike="noStrike">
                        <a:solidFill>
                          <a:srgbClr val="000000"/>
                        </a:solidFill>
                        <a:latin typeface="Arial"/>
                        <a:ea typeface="Arial"/>
                        <a:cs typeface="Arial"/>
                        <a:sym typeface="Arial"/>
                      </a:endParaRPr>
                    </a:p>
                  </a:txBody>
                  <a:tcPr marT="9525" marB="0" marR="9525" marL="9525" anchor="b"/>
                </a:tc>
              </a:tr>
            </a:tbl>
          </a:graphicData>
        </a:graphic>
      </p:graphicFrame>
      <p:pic>
        <p:nvPicPr>
          <p:cNvPr id="807" name="Google Shape;807;p53"/>
          <p:cNvPicPr preferRelativeResize="0"/>
          <p:nvPr/>
        </p:nvPicPr>
        <p:blipFill rotWithShape="1">
          <a:blip r:embed="rId3">
            <a:alphaModFix/>
          </a:blip>
          <a:srcRect b="0" l="0" r="0" t="0"/>
          <a:stretch/>
        </p:blipFill>
        <p:spPr>
          <a:xfrm>
            <a:off x="0" y="1383295"/>
            <a:ext cx="3639145" cy="4898014"/>
          </a:xfrm>
          <a:prstGeom prst="rect">
            <a:avLst/>
          </a:prstGeom>
          <a:noFill/>
          <a:ln>
            <a:noFill/>
          </a:ln>
        </p:spPr>
      </p:pic>
      <p:pic>
        <p:nvPicPr>
          <p:cNvPr descr="2,2',3,4,5,5'-Hexachlorobiphenyl Analytical Standards" id="808" name="Google Shape;808;p53"/>
          <p:cNvPicPr preferRelativeResize="0"/>
          <p:nvPr/>
        </p:nvPicPr>
        <p:blipFill rotWithShape="1">
          <a:blip r:embed="rId4">
            <a:alphaModFix/>
          </a:blip>
          <a:srcRect b="0" l="0" r="0" t="0"/>
          <a:stretch/>
        </p:blipFill>
        <p:spPr>
          <a:xfrm>
            <a:off x="723014" y="1739969"/>
            <a:ext cx="577827" cy="629363"/>
          </a:xfrm>
          <a:prstGeom prst="rect">
            <a:avLst/>
          </a:prstGeom>
          <a:noFill/>
          <a:ln>
            <a:noFill/>
          </a:ln>
        </p:spPr>
      </p:pic>
      <p:pic>
        <p:nvPicPr>
          <p:cNvPr descr="72-54-8・p,p'-DDD標準品・p,p'-DDD Standard・046-27101【詳細情報】｜【分析】｜試薬-富士フイルム和光純薬" id="809" name="Google Shape;809;p53"/>
          <p:cNvPicPr preferRelativeResize="0"/>
          <p:nvPr/>
        </p:nvPicPr>
        <p:blipFill rotWithShape="1">
          <a:blip r:embed="rId5">
            <a:alphaModFix/>
          </a:blip>
          <a:srcRect b="0" l="0" r="0" t="0"/>
          <a:stretch/>
        </p:blipFill>
        <p:spPr>
          <a:xfrm>
            <a:off x="2981251" y="3113409"/>
            <a:ext cx="966974" cy="541931"/>
          </a:xfrm>
          <a:prstGeom prst="rect">
            <a:avLst/>
          </a:prstGeom>
          <a:noFill/>
          <a:ln>
            <a:noFill/>
          </a:ln>
        </p:spPr>
      </p:pic>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54"/>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Carryover Study: Blank After QC Pool Injection </a:t>
            </a:r>
            <a:br>
              <a:rPr lang="en-US"/>
            </a:br>
            <a:r>
              <a:rPr lang="en-US"/>
              <a:t>Demonstrates Clean Pens so no Further Bakeout Needed</a:t>
            </a:r>
            <a:endParaRPr/>
          </a:p>
        </p:txBody>
      </p:sp>
      <p:pic>
        <p:nvPicPr>
          <p:cNvPr id="815" name="Google Shape;815;p54"/>
          <p:cNvPicPr preferRelativeResize="0"/>
          <p:nvPr/>
        </p:nvPicPr>
        <p:blipFill rotWithShape="1">
          <a:blip r:embed="rId3">
            <a:alphaModFix/>
          </a:blip>
          <a:srcRect b="0" l="0" r="0" t="0"/>
          <a:stretch/>
        </p:blipFill>
        <p:spPr>
          <a:xfrm>
            <a:off x="1446276" y="1243070"/>
            <a:ext cx="9299448" cy="4888445"/>
          </a:xfrm>
          <a:prstGeom prst="rect">
            <a:avLst/>
          </a:prstGeom>
          <a:noFill/>
          <a:ln>
            <a:noFill/>
          </a:ln>
        </p:spPr>
      </p:pic>
      <p:sp>
        <p:nvSpPr>
          <p:cNvPr id="816" name="Google Shape;816;p54"/>
          <p:cNvSpPr txBox="1"/>
          <p:nvPr/>
        </p:nvSpPr>
        <p:spPr>
          <a:xfrm>
            <a:off x="289249" y="2069382"/>
            <a:ext cx="2066855"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800/1000 µL aliquot of 100 µL QC Pool Sample</a:t>
            </a:r>
            <a:endParaRPr/>
          </a:p>
        </p:txBody>
      </p:sp>
    </p:spTree>
  </p:cSld>
  <p:clrMapOvr>
    <a:masterClrMapping/>
  </p:clrMapOvr>
  <p:transition>
    <p:fade thruBlk="1"/>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55"/>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Optimizing Solvent Extraction Volumes for 100ul of Blood Plasma</a:t>
            </a:r>
            <a:endParaRPr/>
          </a:p>
        </p:txBody>
      </p:sp>
      <p:sp>
        <p:nvSpPr>
          <p:cNvPr id="822" name="Google Shape;822;p55"/>
          <p:cNvSpPr txBox="1"/>
          <p:nvPr/>
        </p:nvSpPr>
        <p:spPr>
          <a:xfrm>
            <a:off x="110286" y="1204962"/>
            <a:ext cx="11502594"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Comparison of Recoveries using different extraction volumes and FEVE Injection Volumes</a:t>
            </a:r>
            <a:endParaRPr/>
          </a:p>
          <a:p>
            <a:pPr indent="-457200" lvl="2" marL="1371600" marR="0" rtl="0" algn="l">
              <a:spcBef>
                <a:spcPts val="1200"/>
              </a:spcBef>
              <a:spcAft>
                <a:spcPts val="0"/>
              </a:spcAft>
              <a:buClr>
                <a:srgbClr val="7030A0"/>
              </a:buClr>
              <a:buSzPts val="3000"/>
              <a:buFont typeface="Twentieth Century"/>
              <a:buAutoNum type="arabicPeriod"/>
            </a:pPr>
            <a:r>
              <a:rPr b="1" i="0" lang="en-US" sz="2000" u="none" cap="none" strike="noStrike">
                <a:solidFill>
                  <a:schemeClr val="dk1"/>
                </a:solidFill>
                <a:latin typeface="Arial"/>
                <a:ea typeface="Arial"/>
                <a:cs typeface="Arial"/>
                <a:sym typeface="Arial"/>
              </a:rPr>
              <a:t>800 of 1000 µL (80%) – 2 mL glass vial</a:t>
            </a:r>
            <a:endParaRPr/>
          </a:p>
          <a:p>
            <a:pPr indent="-457200" lvl="2" marL="1371600" marR="0" rtl="0" algn="l">
              <a:spcBef>
                <a:spcPts val="1200"/>
              </a:spcBef>
              <a:spcAft>
                <a:spcPts val="0"/>
              </a:spcAft>
              <a:buClr>
                <a:srgbClr val="7030A0"/>
              </a:buClr>
              <a:buSzPts val="3000"/>
              <a:buFont typeface="Twentieth Century"/>
              <a:buAutoNum type="arabicPeriod"/>
            </a:pPr>
            <a:r>
              <a:rPr b="1" i="0" lang="en-US" sz="2000" u="none" cap="none" strike="noStrike">
                <a:solidFill>
                  <a:schemeClr val="dk1"/>
                </a:solidFill>
                <a:latin typeface="Arial"/>
                <a:ea typeface="Arial"/>
                <a:cs typeface="Arial"/>
                <a:sym typeface="Arial"/>
              </a:rPr>
              <a:t>200 of 400 µL (50%) – 2 mL glass vial</a:t>
            </a:r>
            <a:endParaRPr/>
          </a:p>
          <a:p>
            <a:pPr indent="-457200" lvl="2" marL="1371600" marR="0" rtl="0" algn="l">
              <a:spcBef>
                <a:spcPts val="1200"/>
              </a:spcBef>
              <a:spcAft>
                <a:spcPts val="0"/>
              </a:spcAft>
              <a:buClr>
                <a:srgbClr val="7030A0"/>
              </a:buClr>
              <a:buSzPts val="3000"/>
              <a:buFont typeface="Twentieth Century"/>
              <a:buAutoNum type="arabicPeriod"/>
            </a:pPr>
            <a:r>
              <a:rPr b="1" i="0" lang="en-US" sz="2000" u="none" cap="none" strike="noStrike">
                <a:solidFill>
                  <a:schemeClr val="dk1"/>
                </a:solidFill>
                <a:latin typeface="Arial"/>
                <a:ea typeface="Arial"/>
                <a:cs typeface="Arial"/>
                <a:sym typeface="Arial"/>
              </a:rPr>
              <a:t>150 of 200 µL (75%) – 350 µL glass vial with insert</a:t>
            </a:r>
            <a:endParaRPr/>
          </a:p>
          <a:p>
            <a:pPr indent="-266700" lvl="0" marL="457200" marR="0" rtl="0" algn="l">
              <a:spcBef>
                <a:spcPts val="1200"/>
              </a:spcBef>
              <a:spcAft>
                <a:spcPts val="0"/>
              </a:spcAft>
              <a:buClr>
                <a:srgbClr val="7030A0"/>
              </a:buClr>
              <a:buSzPts val="3000"/>
              <a:buFont typeface="Twentieth Century"/>
              <a:buNone/>
            </a:pPr>
            <a:r>
              <a:t/>
            </a:r>
            <a:endParaRPr b="1" sz="2000">
              <a:solidFill>
                <a:schemeClr val="dk1"/>
              </a:solidFill>
              <a:latin typeface="Arial"/>
              <a:ea typeface="Arial"/>
              <a:cs typeface="Arial"/>
              <a:sym typeface="Arial"/>
            </a:endParaRPr>
          </a:p>
        </p:txBody>
      </p:sp>
      <p:pic>
        <p:nvPicPr>
          <p:cNvPr descr="A group of small vials on a counter&#10;&#10;Description automatically generated" id="823" name="Google Shape;823;p55"/>
          <p:cNvPicPr preferRelativeResize="0"/>
          <p:nvPr/>
        </p:nvPicPr>
        <p:blipFill rotWithShape="1">
          <a:blip r:embed="rId3">
            <a:alphaModFix/>
          </a:blip>
          <a:srcRect b="38838" l="0" r="0" t="0"/>
          <a:stretch/>
        </p:blipFill>
        <p:spPr>
          <a:xfrm>
            <a:off x="6888482" y="3913689"/>
            <a:ext cx="3806952" cy="1746315"/>
          </a:xfrm>
          <a:prstGeom prst="rect">
            <a:avLst/>
          </a:prstGeom>
          <a:noFill/>
          <a:ln>
            <a:noFill/>
          </a:ln>
        </p:spPr>
      </p:pic>
      <p:pic>
        <p:nvPicPr>
          <p:cNvPr descr="A group of vials with red liquid on a blue surface&#10;&#10;Description automatically generated" id="824" name="Google Shape;824;p55"/>
          <p:cNvPicPr preferRelativeResize="0"/>
          <p:nvPr/>
        </p:nvPicPr>
        <p:blipFill rotWithShape="1">
          <a:blip r:embed="rId4">
            <a:alphaModFix/>
          </a:blip>
          <a:srcRect b="0" l="32919" r="36636" t="0"/>
          <a:stretch/>
        </p:blipFill>
        <p:spPr>
          <a:xfrm rot="5400000">
            <a:off x="2291482" y="2641001"/>
            <a:ext cx="1739349" cy="4284726"/>
          </a:xfrm>
          <a:prstGeom prst="rect">
            <a:avLst/>
          </a:prstGeom>
          <a:noFill/>
          <a:ln>
            <a:noFill/>
          </a:ln>
        </p:spPr>
      </p:pic>
      <p:sp>
        <p:nvSpPr>
          <p:cNvPr id="825" name="Google Shape;825;p55"/>
          <p:cNvSpPr txBox="1"/>
          <p:nvPr/>
        </p:nvSpPr>
        <p:spPr>
          <a:xfrm>
            <a:off x="1496566" y="5653038"/>
            <a:ext cx="181965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1000 </a:t>
            </a:r>
            <a:r>
              <a:rPr b="1" lang="en-US" sz="1800">
                <a:solidFill>
                  <a:schemeClr val="dk1"/>
                </a:solidFill>
                <a:latin typeface="Arial"/>
                <a:ea typeface="Arial"/>
                <a:cs typeface="Arial"/>
                <a:sym typeface="Arial"/>
              </a:rPr>
              <a:t>µ</a:t>
            </a:r>
            <a:r>
              <a:rPr b="1" lang="en-US" sz="2400">
                <a:solidFill>
                  <a:schemeClr val="dk1"/>
                </a:solidFill>
                <a:latin typeface="Arial"/>
                <a:ea typeface="Arial"/>
                <a:cs typeface="Arial"/>
                <a:sym typeface="Arial"/>
              </a:rPr>
              <a:t>L</a:t>
            </a:r>
            <a:endParaRPr/>
          </a:p>
        </p:txBody>
      </p:sp>
      <p:sp>
        <p:nvSpPr>
          <p:cNvPr id="826" name="Google Shape;826;p55"/>
          <p:cNvSpPr txBox="1"/>
          <p:nvPr/>
        </p:nvSpPr>
        <p:spPr>
          <a:xfrm>
            <a:off x="2682237" y="5653037"/>
            <a:ext cx="181965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400 </a:t>
            </a:r>
            <a:r>
              <a:rPr b="1" lang="en-US" sz="1800">
                <a:solidFill>
                  <a:schemeClr val="dk1"/>
                </a:solidFill>
                <a:latin typeface="Arial"/>
                <a:ea typeface="Arial"/>
                <a:cs typeface="Arial"/>
                <a:sym typeface="Arial"/>
              </a:rPr>
              <a:t>µ</a:t>
            </a:r>
            <a:r>
              <a:rPr b="1" lang="en-US" sz="2400">
                <a:solidFill>
                  <a:schemeClr val="dk1"/>
                </a:solidFill>
                <a:latin typeface="Arial"/>
                <a:ea typeface="Arial"/>
                <a:cs typeface="Arial"/>
                <a:sym typeface="Arial"/>
              </a:rPr>
              <a:t>L</a:t>
            </a:r>
            <a:endParaRPr/>
          </a:p>
        </p:txBody>
      </p:sp>
      <p:sp>
        <p:nvSpPr>
          <p:cNvPr id="827" name="Google Shape;827;p55"/>
          <p:cNvSpPr txBox="1"/>
          <p:nvPr/>
        </p:nvSpPr>
        <p:spPr>
          <a:xfrm>
            <a:off x="7882130" y="5653037"/>
            <a:ext cx="181965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200 </a:t>
            </a:r>
            <a:r>
              <a:rPr b="1" lang="en-US" sz="1800">
                <a:solidFill>
                  <a:schemeClr val="dk1"/>
                </a:solidFill>
                <a:latin typeface="Arial"/>
                <a:ea typeface="Arial"/>
                <a:cs typeface="Arial"/>
                <a:sym typeface="Arial"/>
              </a:rPr>
              <a:t>µ</a:t>
            </a:r>
            <a:r>
              <a:rPr b="1" lang="en-US" sz="2400">
                <a:solidFill>
                  <a:schemeClr val="dk1"/>
                </a:solidFill>
                <a:latin typeface="Arial"/>
                <a:ea typeface="Arial"/>
                <a:cs typeface="Arial"/>
                <a:sym typeface="Arial"/>
              </a:rPr>
              <a:t>L</a:t>
            </a:r>
            <a:endParaRP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56"/>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Full Scan: Replicates at 800/1000 and 200/400 µL</a:t>
            </a:r>
            <a:endParaRPr/>
          </a:p>
        </p:txBody>
      </p:sp>
      <p:pic>
        <p:nvPicPr>
          <p:cNvPr id="833" name="Google Shape;833;p56"/>
          <p:cNvPicPr preferRelativeResize="0"/>
          <p:nvPr/>
        </p:nvPicPr>
        <p:blipFill rotWithShape="1">
          <a:blip r:embed="rId3">
            <a:alphaModFix/>
          </a:blip>
          <a:srcRect b="0" l="0" r="0" t="0"/>
          <a:stretch/>
        </p:blipFill>
        <p:spPr>
          <a:xfrm>
            <a:off x="343554" y="1336173"/>
            <a:ext cx="7727021" cy="4724440"/>
          </a:xfrm>
          <a:prstGeom prst="rect">
            <a:avLst/>
          </a:prstGeom>
          <a:noFill/>
          <a:ln>
            <a:noFill/>
          </a:ln>
        </p:spPr>
      </p:pic>
      <p:sp>
        <p:nvSpPr>
          <p:cNvPr id="834" name="Google Shape;834;p56"/>
          <p:cNvSpPr txBox="1"/>
          <p:nvPr/>
        </p:nvSpPr>
        <p:spPr>
          <a:xfrm>
            <a:off x="8600338" y="1491210"/>
            <a:ext cx="3248108" cy="3323987"/>
          </a:xfrm>
          <a:prstGeom prst="rect">
            <a:avLst/>
          </a:prstGeom>
          <a:noFill/>
          <a:ln>
            <a:noFill/>
          </a:ln>
        </p:spPr>
        <p:txBody>
          <a:bodyPr anchorCtr="0" anchor="t" bIns="45700" lIns="91425" spcFirstLastPara="1" rIns="91425" wrap="square" tIns="45700">
            <a:spAutoFit/>
          </a:bodyPr>
          <a:lstStyle/>
          <a:p>
            <a:pPr indent="-203200" lvl="0" marL="171450" marR="0" rtl="0" algn="l">
              <a:spcBef>
                <a:spcPts val="0"/>
              </a:spcBef>
              <a:spcAft>
                <a:spcPts val="0"/>
              </a:spcAft>
              <a:buClr>
                <a:srgbClr val="7030A0"/>
              </a:buClr>
              <a:buSzPts val="3200"/>
              <a:buFont typeface="Arial"/>
              <a:buChar char="•"/>
            </a:pPr>
            <a:r>
              <a:rPr b="1" lang="en-US" sz="2000">
                <a:solidFill>
                  <a:schemeClr val="dk1"/>
                </a:solidFill>
                <a:latin typeface="Arial"/>
                <a:ea typeface="Arial"/>
                <a:cs typeface="Arial"/>
                <a:sym typeface="Arial"/>
              </a:rPr>
              <a:t>Similar percent recoveries observed for 800/1000 µL and 200/400 µL</a:t>
            </a:r>
            <a:endParaRPr/>
          </a:p>
          <a:p>
            <a:pPr indent="0" lvl="0" marL="171450" marR="0" rtl="0" algn="l">
              <a:spcBef>
                <a:spcPts val="1200"/>
              </a:spcBef>
              <a:spcAft>
                <a:spcPts val="0"/>
              </a:spcAft>
              <a:buClr>
                <a:srgbClr val="7030A0"/>
              </a:buClr>
              <a:buSzPts val="3200"/>
              <a:buFont typeface="Arial"/>
              <a:buNone/>
            </a:pPr>
            <a:r>
              <a:t/>
            </a:r>
            <a:endParaRPr b="1" sz="2000">
              <a:solidFill>
                <a:schemeClr val="dk1"/>
              </a:solidFill>
              <a:latin typeface="Arial"/>
              <a:ea typeface="Arial"/>
              <a:cs typeface="Arial"/>
              <a:sym typeface="Arial"/>
            </a:endParaRPr>
          </a:p>
          <a:p>
            <a:pPr indent="-203200" lvl="0" marL="171450" marR="0" rtl="0" algn="l">
              <a:spcBef>
                <a:spcPts val="1200"/>
              </a:spcBef>
              <a:spcAft>
                <a:spcPts val="0"/>
              </a:spcAft>
              <a:buClr>
                <a:srgbClr val="7030A0"/>
              </a:buClr>
              <a:buSzPts val="3200"/>
              <a:buFont typeface="Arial"/>
              <a:buChar char="•"/>
            </a:pPr>
            <a:r>
              <a:rPr b="1" lang="en-US" sz="2000">
                <a:solidFill>
                  <a:schemeClr val="dk1"/>
                </a:solidFill>
                <a:latin typeface="Arial"/>
                <a:ea typeface="Arial"/>
                <a:cs typeface="Arial"/>
                <a:sym typeface="Arial"/>
              </a:rPr>
              <a:t>800/1000 µL provided maximum sensitivity so was used for the study</a:t>
            </a:r>
            <a:endParaRPr/>
          </a:p>
          <a:p>
            <a:pPr indent="0" lvl="0" marL="171450" marR="0" rtl="0" algn="l">
              <a:spcBef>
                <a:spcPts val="1200"/>
              </a:spcBef>
              <a:spcAft>
                <a:spcPts val="0"/>
              </a:spcAft>
              <a:buClr>
                <a:srgbClr val="7030A0"/>
              </a:buClr>
              <a:buSzPts val="3200"/>
              <a:buFont typeface="Arial"/>
              <a:buNone/>
            </a:pPr>
            <a:r>
              <a:t/>
            </a:r>
            <a:endParaRPr b="1" sz="2000">
              <a:solidFill>
                <a:schemeClr val="dk1"/>
              </a:solidFill>
              <a:latin typeface="Arial"/>
              <a:ea typeface="Arial"/>
              <a:cs typeface="Arial"/>
              <a:sym typeface="Arial"/>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2"/>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0" name="Google Shape;110;p12"/>
          <p:cNvSpPr txBox="1"/>
          <p:nvPr/>
        </p:nvSpPr>
        <p:spPr>
          <a:xfrm>
            <a:off x="0" y="-9084"/>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u="none" cap="none" strike="noStrike">
                <a:solidFill>
                  <a:schemeClr val="lt1"/>
                </a:solidFill>
                <a:latin typeface="Gill Sans"/>
                <a:ea typeface="Gill Sans"/>
                <a:cs typeface="Gill Sans"/>
                <a:sym typeface="Gill Sans"/>
              </a:rPr>
              <a:t>Canister Based Air Sampling and Analysis Method Across the Globe</a:t>
            </a:r>
            <a:endParaRPr/>
          </a:p>
        </p:txBody>
      </p:sp>
      <p:pic>
        <p:nvPicPr>
          <p:cNvPr descr="Canisters_TOVsm.jpg" id="111" name="Google Shape;111;p12"/>
          <p:cNvPicPr preferRelativeResize="0"/>
          <p:nvPr/>
        </p:nvPicPr>
        <p:blipFill rotWithShape="1">
          <a:blip r:embed="rId3">
            <a:alphaModFix/>
          </a:blip>
          <a:srcRect b="0" l="0" r="0" t="0"/>
          <a:stretch/>
        </p:blipFill>
        <p:spPr>
          <a:xfrm>
            <a:off x="304800" y="1066800"/>
            <a:ext cx="3847300" cy="2159082"/>
          </a:xfrm>
          <a:prstGeom prst="rect">
            <a:avLst/>
          </a:prstGeom>
          <a:noFill/>
          <a:ln>
            <a:noFill/>
          </a:ln>
        </p:spPr>
      </p:pic>
      <p:pic>
        <p:nvPicPr>
          <p:cNvPr descr="N:\5MARKETING\Photos\Small File 2007 Photoshoot1 jpgs\Bottle Vacs 1.JPG" id="112" name="Google Shape;112;p12"/>
          <p:cNvPicPr preferRelativeResize="0"/>
          <p:nvPr/>
        </p:nvPicPr>
        <p:blipFill rotWithShape="1">
          <a:blip r:embed="rId4">
            <a:alphaModFix/>
          </a:blip>
          <a:srcRect b="0" l="0" r="0" t="0"/>
          <a:stretch/>
        </p:blipFill>
        <p:spPr>
          <a:xfrm>
            <a:off x="234696" y="3433493"/>
            <a:ext cx="2133600" cy="2343755"/>
          </a:xfrm>
          <a:prstGeom prst="rect">
            <a:avLst/>
          </a:prstGeom>
          <a:noFill/>
          <a:ln>
            <a:noFill/>
          </a:ln>
          <a:effectLst>
            <a:outerShdw rotWithShape="0" dir="2700000" dist="38100">
              <a:srgbClr val="808080">
                <a:alpha val="43137"/>
              </a:srgbClr>
            </a:outerShdw>
          </a:effectLst>
        </p:spPr>
      </p:pic>
      <p:sp>
        <p:nvSpPr>
          <p:cNvPr id="113" name="Google Shape;113;p12"/>
          <p:cNvSpPr txBox="1"/>
          <p:nvPr/>
        </p:nvSpPr>
        <p:spPr>
          <a:xfrm>
            <a:off x="2228450" y="2947028"/>
            <a:ext cx="2667000" cy="838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rgbClr val="6D6D6D"/>
                </a:solidFill>
                <a:latin typeface="Calibri"/>
                <a:ea typeface="Calibri"/>
                <a:cs typeface="Calibri"/>
                <a:sym typeface="Calibri"/>
              </a:rPr>
              <a:t>2.7 to 15L Canisters</a:t>
            </a:r>
            <a:endParaRPr/>
          </a:p>
        </p:txBody>
      </p:sp>
      <p:sp>
        <p:nvSpPr>
          <p:cNvPr id="114" name="Google Shape;114;p12"/>
          <p:cNvSpPr txBox="1"/>
          <p:nvPr/>
        </p:nvSpPr>
        <p:spPr>
          <a:xfrm>
            <a:off x="2712910" y="5473539"/>
            <a:ext cx="2775604" cy="79935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rgbClr val="6D6D6D"/>
                </a:solidFill>
                <a:latin typeface="Calibri"/>
                <a:ea typeface="Calibri"/>
                <a:cs typeface="Calibri"/>
                <a:sym typeface="Calibri"/>
              </a:rPr>
              <a:t>MiniCans -100cc to 1.4L</a:t>
            </a:r>
            <a:endParaRPr/>
          </a:p>
        </p:txBody>
      </p:sp>
      <p:sp>
        <p:nvSpPr>
          <p:cNvPr id="115" name="Google Shape;115;p12"/>
          <p:cNvSpPr txBox="1"/>
          <p:nvPr/>
        </p:nvSpPr>
        <p:spPr>
          <a:xfrm>
            <a:off x="0" y="5625734"/>
            <a:ext cx="2878721" cy="95802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rgbClr val="6D6D6D"/>
                </a:solidFill>
                <a:latin typeface="Calibri"/>
                <a:ea typeface="Calibri"/>
                <a:cs typeface="Calibri"/>
                <a:sym typeface="Calibri"/>
              </a:rPr>
              <a:t>500cc-1000cc Bottle-Vacs</a:t>
            </a:r>
            <a:endParaRPr/>
          </a:p>
        </p:txBody>
      </p:sp>
      <p:pic>
        <p:nvPicPr>
          <p:cNvPr id="116" name="Google Shape;116;p12"/>
          <p:cNvPicPr preferRelativeResize="0"/>
          <p:nvPr/>
        </p:nvPicPr>
        <p:blipFill rotWithShape="1">
          <a:blip r:embed="rId5">
            <a:alphaModFix/>
          </a:blip>
          <a:srcRect b="0" l="0" r="0" t="0"/>
          <a:stretch/>
        </p:blipFill>
        <p:spPr>
          <a:xfrm>
            <a:off x="2921983" y="3453939"/>
            <a:ext cx="2440629" cy="2337261"/>
          </a:xfrm>
          <a:prstGeom prst="rect">
            <a:avLst/>
          </a:prstGeom>
          <a:noFill/>
          <a:ln>
            <a:noFill/>
          </a:ln>
        </p:spPr>
      </p:pic>
      <p:sp>
        <p:nvSpPr>
          <p:cNvPr id="117" name="Google Shape;117;p12"/>
          <p:cNvSpPr/>
          <p:nvPr/>
        </p:nvSpPr>
        <p:spPr>
          <a:xfrm>
            <a:off x="5650992" y="1031172"/>
            <a:ext cx="6727298" cy="514102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US EPA Method TO14 (39 Non-Polar Hydrocarbons – 1988)</a:t>
            </a:r>
            <a:endParaRPr/>
          </a:p>
          <a:p>
            <a:pPr indent="-342900" lvl="0" marL="342900" marR="0" rtl="0" algn="l">
              <a:spcBef>
                <a:spcPts val="9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US EPA Method TO15 (Non-Polar and Polar VOCs – 1994/1999)</a:t>
            </a:r>
            <a:endParaRPr/>
          </a:p>
          <a:p>
            <a:pPr indent="-342900" lvl="0" marL="342900" marR="0" rtl="0" algn="l">
              <a:spcBef>
                <a:spcPts val="900"/>
              </a:spcBef>
              <a:spcAft>
                <a:spcPts val="0"/>
              </a:spcAft>
              <a:buClr>
                <a:srgbClr val="269999"/>
              </a:buClr>
              <a:buSzPts val="3000"/>
              <a:buFont typeface="Calibri"/>
              <a:buChar char="•"/>
            </a:pPr>
            <a:r>
              <a:rPr b="1" i="0" lang="en-US" sz="2000" u="none" cap="none" strike="noStrike">
                <a:solidFill>
                  <a:schemeClr val="dk1"/>
                </a:solidFill>
                <a:latin typeface="Calibri"/>
                <a:ea typeface="Calibri"/>
                <a:cs typeface="Calibri"/>
                <a:sym typeface="Calibri"/>
              </a:rPr>
              <a:t>US EPA Method OTM-50, 30 PFAS Cmpds in Combustion Gas (Dec 2024)</a:t>
            </a:r>
            <a:endParaRPr/>
          </a:p>
          <a:p>
            <a:pPr indent="-342900" lvl="0" marL="342900" marR="0" rtl="0" algn="l">
              <a:spcBef>
                <a:spcPts val="9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Japan Ministry of the Environment, 1997, 9 Compounds</a:t>
            </a:r>
            <a:endParaRPr/>
          </a:p>
          <a:p>
            <a:pPr indent="-342900" lvl="0" marL="342900" marR="0" rtl="0" algn="l">
              <a:spcBef>
                <a:spcPts val="9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OSHA Method PV2120 – 2001 MiniCan Sampling in the Workplace</a:t>
            </a:r>
            <a:endParaRPr/>
          </a:p>
          <a:p>
            <a:pPr indent="-342900" lvl="0" marL="342900" marR="0" rtl="0" algn="l">
              <a:spcBef>
                <a:spcPts val="9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ASTM Method D5466 – 2007 (Similar to TO14)</a:t>
            </a:r>
            <a:endParaRPr/>
          </a:p>
          <a:p>
            <a:pPr indent="-342900" lvl="0" marL="342900" marR="0" rtl="0" algn="l">
              <a:spcBef>
                <a:spcPts val="9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Taiwan EPA Method NIEA-A715</a:t>
            </a:r>
            <a:endParaRPr/>
          </a:p>
          <a:p>
            <a:pPr indent="-342900" lvl="0" marL="342900" marR="0" rtl="0" algn="l">
              <a:spcBef>
                <a:spcPts val="9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China HJ 759-2015 (Jiangsu Province) 67 Compounds </a:t>
            </a:r>
            <a:endParaRPr/>
          </a:p>
          <a:p>
            <a:pPr indent="-342900" lvl="0" marL="342900" marR="0" rtl="0" algn="l">
              <a:spcBef>
                <a:spcPts val="9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Italy – ARPA 2002-2004</a:t>
            </a:r>
            <a:endParaRPr/>
          </a:p>
          <a:p>
            <a:pPr indent="-342900" lvl="0" marL="342900" marR="0" rtl="0" algn="l">
              <a:spcBef>
                <a:spcPts val="900"/>
              </a:spcBef>
              <a:spcAft>
                <a:spcPts val="0"/>
              </a:spcAft>
              <a:buClr>
                <a:srgbClr val="269999"/>
              </a:buClr>
              <a:buSzPts val="3000"/>
              <a:buFont typeface="Calibri"/>
              <a:buChar char="•"/>
            </a:pPr>
            <a:r>
              <a:rPr b="0" i="0" lang="en-US" sz="2000" u="none" cap="none" strike="noStrike">
                <a:solidFill>
                  <a:schemeClr val="dk1"/>
                </a:solidFill>
                <a:latin typeface="Calibri"/>
                <a:ea typeface="Calibri"/>
                <a:cs typeface="Calibri"/>
                <a:sym typeface="Calibri"/>
              </a:rPr>
              <a:t>EU Utilization Increasing</a:t>
            </a:r>
            <a:endParaRPr/>
          </a:p>
          <a:p>
            <a:pPr indent="-152400" lvl="0" marL="342900" marR="0" rtl="0" algn="l">
              <a:spcBef>
                <a:spcPts val="900"/>
              </a:spcBef>
              <a:spcAft>
                <a:spcPts val="0"/>
              </a:spcAft>
              <a:buClr>
                <a:srgbClr val="269999"/>
              </a:buClr>
              <a:buSzPts val="3000"/>
              <a:buFont typeface="Times New Roman"/>
              <a:buNone/>
            </a:pPr>
            <a:r>
              <a:t/>
            </a:r>
            <a:endParaRPr b="0" i="0" sz="2000" u="none" cap="none" strike="noStrike">
              <a:solidFill>
                <a:schemeClr val="dk1"/>
              </a:solidFill>
              <a:latin typeface="Calibri"/>
              <a:ea typeface="Calibri"/>
              <a:cs typeface="Calibri"/>
              <a:sym typeface="Calibri"/>
            </a:endParaRPr>
          </a:p>
          <a:p>
            <a:pPr indent="0" lvl="0" marL="0" marR="0" rtl="0" algn="l">
              <a:spcBef>
                <a:spcPts val="90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57"/>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t>Robustness: Stable ISTD Recoveries After &gt;1 Month of Injections </a:t>
            </a:r>
            <a:br>
              <a:rPr lang="en-US" sz="2800"/>
            </a:br>
            <a:r>
              <a:rPr lang="en-US" sz="2800"/>
              <a:t>with NO MAINTENANCE (&gt;60 800 µL Plasma Extracts, Equv to 4800 1ul SSL Inj.)</a:t>
            </a:r>
            <a:endParaRPr/>
          </a:p>
        </p:txBody>
      </p:sp>
      <p:pic>
        <p:nvPicPr>
          <p:cNvPr id="840" name="Google Shape;840;p57"/>
          <p:cNvPicPr preferRelativeResize="0"/>
          <p:nvPr/>
        </p:nvPicPr>
        <p:blipFill rotWithShape="1">
          <a:blip r:embed="rId3">
            <a:alphaModFix/>
          </a:blip>
          <a:srcRect b="0" l="0" r="0" t="0"/>
          <a:stretch/>
        </p:blipFill>
        <p:spPr>
          <a:xfrm>
            <a:off x="189721" y="2916936"/>
            <a:ext cx="5548606" cy="2998672"/>
          </a:xfrm>
          <a:prstGeom prst="rect">
            <a:avLst/>
          </a:prstGeom>
          <a:noFill/>
          <a:ln>
            <a:noFill/>
          </a:ln>
        </p:spPr>
      </p:pic>
      <p:graphicFrame>
        <p:nvGraphicFramePr>
          <p:cNvPr id="841" name="Google Shape;841;p57"/>
          <p:cNvGraphicFramePr/>
          <p:nvPr/>
        </p:nvGraphicFramePr>
        <p:xfrm>
          <a:off x="5826005" y="1571608"/>
          <a:ext cx="3000000" cy="3000000"/>
        </p:xfrm>
        <a:graphic>
          <a:graphicData uri="http://schemas.openxmlformats.org/drawingml/2006/table">
            <a:tbl>
              <a:tblPr>
                <a:noFill/>
                <a:tableStyleId>{E368A9B0-39EB-4783-B1A3-B3EDED5A469F}</a:tableStyleId>
              </a:tblPr>
              <a:tblGrid>
                <a:gridCol w="335200"/>
                <a:gridCol w="1781175"/>
                <a:gridCol w="638175"/>
                <a:gridCol w="411175"/>
                <a:gridCol w="1823150"/>
                <a:gridCol w="628650"/>
                <a:gridCol w="655675"/>
              </a:tblGrid>
              <a:tr h="555675">
                <a:tc>
                  <a:txBody>
                    <a:bodyPr/>
                    <a:lstStyle/>
                    <a:p>
                      <a:pPr indent="0" lvl="0" marL="0" marR="0" rtl="0" algn="ctr">
                        <a:spcBef>
                          <a:spcPts val="0"/>
                        </a:spcBef>
                        <a:spcAft>
                          <a:spcPts val="0"/>
                        </a:spcAft>
                        <a:buNone/>
                      </a:pPr>
                      <a:r>
                        <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ISTD</a:t>
                      </a:r>
                      <a:endParaRPr b="1"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Rt (min)</a:t>
                      </a:r>
                      <a:endParaRPr b="1"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Qion</a:t>
                      </a:r>
                      <a:endParaRPr b="1"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Average (Inj 1-4 &amp; 21-24 on 241031)</a:t>
                      </a:r>
                      <a:endParaRPr b="1"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Std Dev</a:t>
                      </a:r>
                      <a:endParaRPr b="1"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%RSD</a:t>
                      </a:r>
                      <a:endParaRPr b="1" i="0" sz="1200" u="none" strike="noStrike">
                        <a:solidFill>
                          <a:srgbClr val="000000"/>
                        </a:solidFill>
                        <a:latin typeface="Arial"/>
                        <a:ea typeface="Arial"/>
                        <a:cs typeface="Arial"/>
                        <a:sym typeface="Arial"/>
                      </a:endParaRPr>
                    </a:p>
                  </a:txBody>
                  <a:tcPr marT="9525" marB="0" marR="9525" marL="9525" anchor="ctr"/>
                </a:tc>
              </a:tr>
              <a:tr h="827450">
                <a:tc>
                  <a:txBody>
                    <a:bodyPr/>
                    <a:lstStyle/>
                    <a:p>
                      <a:pPr indent="0" lvl="0" marL="0" marR="0" rtl="0" algn="ctr">
                        <a:spcBef>
                          <a:spcPts val="0"/>
                        </a:spcBef>
                        <a:spcAft>
                          <a:spcPts val="0"/>
                        </a:spcAft>
                        <a:buNone/>
                      </a:pPr>
                      <a:r>
                        <a:rPr lang="en-US" sz="1200" u="none" strike="noStrike">
                          <a:latin typeface="Arial"/>
                          <a:ea typeface="Arial"/>
                          <a:cs typeface="Arial"/>
                          <a:sym typeface="Arial"/>
                        </a:rPr>
                        <a:t>1</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1,4-Dichlorobenzene-d4</a:t>
                      </a:r>
                      <a:endParaRPr b="1"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6.814</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150</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357109</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72300</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20.2</a:t>
                      </a:r>
                      <a:endParaRPr b="1" i="0" sz="1200" u="none" strike="noStrike">
                        <a:solidFill>
                          <a:srgbClr val="000000"/>
                        </a:solidFill>
                        <a:latin typeface="Arial"/>
                        <a:ea typeface="Arial"/>
                        <a:cs typeface="Arial"/>
                        <a:sym typeface="Arial"/>
                      </a:endParaRPr>
                    </a:p>
                  </a:txBody>
                  <a:tcPr marT="9525" marB="0" marR="9525" marL="9525" anchor="ctr"/>
                </a:tc>
              </a:tr>
              <a:tr h="555675">
                <a:tc>
                  <a:txBody>
                    <a:bodyPr/>
                    <a:lstStyle/>
                    <a:p>
                      <a:pPr indent="0" lvl="0" marL="0" marR="0" rtl="0" algn="ctr">
                        <a:spcBef>
                          <a:spcPts val="0"/>
                        </a:spcBef>
                        <a:spcAft>
                          <a:spcPts val="0"/>
                        </a:spcAft>
                        <a:buNone/>
                      </a:pPr>
                      <a:r>
                        <a:rPr lang="en-US" sz="1200" u="none" strike="noStrike">
                          <a:latin typeface="Arial"/>
                          <a:ea typeface="Arial"/>
                          <a:cs typeface="Arial"/>
                          <a:sym typeface="Arial"/>
                        </a:rPr>
                        <a:t>2</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Naphthalene-d8</a:t>
                      </a:r>
                      <a:endParaRPr b="1"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8.621</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136</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3819487</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405111</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10.6</a:t>
                      </a:r>
                      <a:endParaRPr b="1" i="0" sz="1200" u="none" strike="noStrike">
                        <a:solidFill>
                          <a:srgbClr val="000000"/>
                        </a:solidFill>
                        <a:latin typeface="Arial"/>
                        <a:ea typeface="Arial"/>
                        <a:cs typeface="Arial"/>
                        <a:sym typeface="Arial"/>
                      </a:endParaRPr>
                    </a:p>
                  </a:txBody>
                  <a:tcPr marT="9525" marB="0" marR="9525" marL="9525" anchor="ctr"/>
                </a:tc>
              </a:tr>
              <a:tr h="555675">
                <a:tc>
                  <a:txBody>
                    <a:bodyPr/>
                    <a:lstStyle/>
                    <a:p>
                      <a:pPr indent="0" lvl="0" marL="0" marR="0" rtl="0" algn="ctr">
                        <a:spcBef>
                          <a:spcPts val="0"/>
                        </a:spcBef>
                        <a:spcAft>
                          <a:spcPts val="0"/>
                        </a:spcAft>
                        <a:buNone/>
                      </a:pPr>
                      <a:r>
                        <a:rPr lang="en-US" sz="1200" u="none" strike="noStrike">
                          <a:latin typeface="Arial"/>
                          <a:ea typeface="Arial"/>
                          <a:cs typeface="Arial"/>
                          <a:sym typeface="Arial"/>
                        </a:rPr>
                        <a:t>3</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Acetanapthlene-d10</a:t>
                      </a:r>
                      <a:endParaRPr b="1"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11.083</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162</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2004550</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218516</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10.9</a:t>
                      </a:r>
                      <a:endParaRPr b="1" i="0" sz="1200" u="none" strike="noStrike">
                        <a:solidFill>
                          <a:srgbClr val="000000"/>
                        </a:solidFill>
                        <a:latin typeface="Arial"/>
                        <a:ea typeface="Arial"/>
                        <a:cs typeface="Arial"/>
                        <a:sym typeface="Arial"/>
                      </a:endParaRPr>
                    </a:p>
                  </a:txBody>
                  <a:tcPr marT="9525" marB="0" marR="9525" marL="9525" anchor="ctr"/>
                </a:tc>
              </a:tr>
              <a:tr h="555675">
                <a:tc>
                  <a:txBody>
                    <a:bodyPr/>
                    <a:lstStyle/>
                    <a:p>
                      <a:pPr indent="0" lvl="0" marL="0" marR="0" rtl="0" algn="ctr">
                        <a:spcBef>
                          <a:spcPts val="0"/>
                        </a:spcBef>
                        <a:spcAft>
                          <a:spcPts val="0"/>
                        </a:spcAft>
                        <a:buNone/>
                      </a:pPr>
                      <a:r>
                        <a:rPr lang="en-US" sz="1200" u="none" strike="noStrike">
                          <a:latin typeface="Arial"/>
                          <a:ea typeface="Arial"/>
                          <a:cs typeface="Arial"/>
                          <a:sym typeface="Arial"/>
                        </a:rPr>
                        <a:t>4</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Phenantrene-d10</a:t>
                      </a:r>
                      <a:endParaRPr b="1"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13.953</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188</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3646547</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381262</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10.5</a:t>
                      </a:r>
                      <a:endParaRPr b="1" i="0" sz="1200" u="none" strike="noStrike">
                        <a:solidFill>
                          <a:srgbClr val="000000"/>
                        </a:solidFill>
                        <a:latin typeface="Arial"/>
                        <a:ea typeface="Arial"/>
                        <a:cs typeface="Arial"/>
                        <a:sym typeface="Arial"/>
                      </a:endParaRPr>
                    </a:p>
                  </a:txBody>
                  <a:tcPr marT="9525" marB="0" marR="9525" marL="9525" anchor="ctr"/>
                </a:tc>
              </a:tr>
              <a:tr h="555675">
                <a:tc>
                  <a:txBody>
                    <a:bodyPr/>
                    <a:lstStyle/>
                    <a:p>
                      <a:pPr indent="0" lvl="0" marL="0" marR="0" rtl="0" algn="ctr">
                        <a:spcBef>
                          <a:spcPts val="0"/>
                        </a:spcBef>
                        <a:spcAft>
                          <a:spcPts val="0"/>
                        </a:spcAft>
                        <a:buNone/>
                      </a:pPr>
                      <a:r>
                        <a:rPr lang="en-US" sz="1200" u="none" strike="noStrike">
                          <a:latin typeface="Arial"/>
                          <a:ea typeface="Arial"/>
                          <a:cs typeface="Arial"/>
                          <a:sym typeface="Arial"/>
                        </a:rPr>
                        <a:t>5</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Chrysene-d12</a:t>
                      </a:r>
                      <a:endParaRPr b="1"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21.619</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240</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2885054</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305001</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10.6</a:t>
                      </a:r>
                      <a:endParaRPr b="1" i="0" sz="1200" u="none" strike="noStrike">
                        <a:solidFill>
                          <a:srgbClr val="000000"/>
                        </a:solidFill>
                        <a:latin typeface="Arial"/>
                        <a:ea typeface="Arial"/>
                        <a:cs typeface="Arial"/>
                        <a:sym typeface="Arial"/>
                      </a:endParaRPr>
                    </a:p>
                  </a:txBody>
                  <a:tcPr marT="9525" marB="0" marR="9525" marL="9525" anchor="ctr"/>
                </a:tc>
              </a:tr>
              <a:tr h="555675">
                <a:tc>
                  <a:txBody>
                    <a:bodyPr/>
                    <a:lstStyle/>
                    <a:p>
                      <a:pPr indent="0" lvl="0" marL="0" marR="0" rtl="0" algn="ctr">
                        <a:spcBef>
                          <a:spcPts val="0"/>
                        </a:spcBef>
                        <a:spcAft>
                          <a:spcPts val="0"/>
                        </a:spcAft>
                        <a:buNone/>
                      </a:pPr>
                      <a:r>
                        <a:rPr lang="en-US" sz="1200" u="none" strike="noStrike">
                          <a:latin typeface="Arial"/>
                          <a:ea typeface="Arial"/>
                          <a:cs typeface="Arial"/>
                          <a:sym typeface="Arial"/>
                        </a:rPr>
                        <a:t>6</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Perylene-d12</a:t>
                      </a:r>
                      <a:endParaRPr b="1"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25.943</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264</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3542277</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en-US" sz="1200" u="none" strike="noStrike">
                          <a:latin typeface="Arial"/>
                          <a:ea typeface="Arial"/>
                          <a:cs typeface="Arial"/>
                          <a:sym typeface="Arial"/>
                        </a:rPr>
                        <a:t>203385</a:t>
                      </a:r>
                      <a:endParaRPr b="0" i="0" sz="1200" u="none" strike="noStrike">
                        <a:solidFill>
                          <a:srgbClr val="000000"/>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b="1" lang="en-US" sz="1200" u="none" strike="noStrike">
                          <a:latin typeface="Arial"/>
                          <a:ea typeface="Arial"/>
                          <a:cs typeface="Arial"/>
                          <a:sym typeface="Arial"/>
                        </a:rPr>
                        <a:t>5.7</a:t>
                      </a:r>
                      <a:endParaRPr b="1" i="0" sz="1200" u="none" strike="noStrike">
                        <a:solidFill>
                          <a:srgbClr val="000000"/>
                        </a:solidFill>
                        <a:latin typeface="Arial"/>
                        <a:ea typeface="Arial"/>
                        <a:cs typeface="Arial"/>
                        <a:sym typeface="Arial"/>
                      </a:endParaRPr>
                    </a:p>
                  </a:txBody>
                  <a:tcPr marT="9525" marB="0" marR="9525" marL="9525" anchor="ctr"/>
                </a:tc>
              </a:tr>
            </a:tbl>
          </a:graphicData>
        </a:graphic>
      </p:graphicFrame>
      <p:pic>
        <p:nvPicPr>
          <p:cNvPr descr="A gloved hand holding a small tube&#10;&#10;Description automatically generated" id="842" name="Google Shape;842;p57"/>
          <p:cNvPicPr preferRelativeResize="0"/>
          <p:nvPr/>
        </p:nvPicPr>
        <p:blipFill rotWithShape="1">
          <a:blip r:embed="rId4">
            <a:alphaModFix/>
          </a:blip>
          <a:srcRect b="28680" l="43021" r="9391" t="39594"/>
          <a:stretch/>
        </p:blipFill>
        <p:spPr>
          <a:xfrm rot="10800000">
            <a:off x="92808" y="1216712"/>
            <a:ext cx="3290472" cy="1645236"/>
          </a:xfrm>
          <a:prstGeom prst="rect">
            <a:avLst/>
          </a:prstGeom>
          <a:noFill/>
          <a:ln>
            <a:noFill/>
          </a:ln>
        </p:spPr>
      </p:pic>
      <p:pic>
        <p:nvPicPr>
          <p:cNvPr descr="A small glass bottle on a grey surface&#10;&#10;Description automatically generated" id="843" name="Google Shape;843;p57"/>
          <p:cNvPicPr preferRelativeResize="0"/>
          <p:nvPr/>
        </p:nvPicPr>
        <p:blipFill rotWithShape="1">
          <a:blip r:embed="rId5">
            <a:alphaModFix/>
          </a:blip>
          <a:srcRect b="22148" l="46133" r="28134" t="30741"/>
          <a:stretch/>
        </p:blipFill>
        <p:spPr>
          <a:xfrm rot="5400000">
            <a:off x="3738184" y="909829"/>
            <a:ext cx="1645237" cy="2259004"/>
          </a:xfrm>
          <a:prstGeom prst="rect">
            <a:avLst/>
          </a:prstGeom>
          <a:noFill/>
          <a:ln>
            <a:noFill/>
          </a:ln>
        </p:spPr>
      </p:pic>
      <p:sp>
        <p:nvSpPr>
          <p:cNvPr id="844" name="Google Shape;844;p57"/>
          <p:cNvSpPr txBox="1"/>
          <p:nvPr/>
        </p:nvSpPr>
        <p:spPr>
          <a:xfrm>
            <a:off x="5489587" y="1096591"/>
            <a:ext cx="431626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C00000"/>
                </a:solidFill>
                <a:latin typeface="Arial"/>
                <a:ea typeface="Arial"/>
                <a:cs typeface="Arial"/>
                <a:sym typeface="Arial"/>
              </a:rPr>
              <a:t>Liner still looks like NEW!</a:t>
            </a:r>
            <a:endParaRPr/>
          </a:p>
        </p:txBody>
      </p:sp>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58"/>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t>EPA Method 625 SVOCs in Wastewater using FEVE Without DCM</a:t>
            </a:r>
            <a:br>
              <a:rPr lang="en-US" sz="3200"/>
            </a:br>
            <a:r>
              <a:rPr lang="en-US"/>
              <a:t>Addition of 17% Acrylonitrile, Vortex, (Centrifuge), 100ul FEVE, 10:1 Split</a:t>
            </a:r>
            <a:endParaRPr/>
          </a:p>
        </p:txBody>
      </p:sp>
      <p:pic>
        <p:nvPicPr>
          <p:cNvPr id="850" name="Google Shape;850;p58"/>
          <p:cNvPicPr preferRelativeResize="0"/>
          <p:nvPr/>
        </p:nvPicPr>
        <p:blipFill rotWithShape="1">
          <a:blip r:embed="rId3">
            <a:alphaModFix/>
          </a:blip>
          <a:srcRect b="0" l="0" r="0" t="0"/>
          <a:stretch/>
        </p:blipFill>
        <p:spPr>
          <a:xfrm>
            <a:off x="1293216" y="1143000"/>
            <a:ext cx="8421204" cy="4983978"/>
          </a:xfrm>
          <a:prstGeom prst="rect">
            <a:avLst/>
          </a:prstGeom>
          <a:noFill/>
          <a:ln>
            <a:noFill/>
          </a:ln>
        </p:spPr>
      </p:pic>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59"/>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3200"/>
              <a:t>FEVE SVOCs in Wastewater Without DCM: Linear Response</a:t>
            </a:r>
            <a:br>
              <a:rPr lang="en-US" sz="3200"/>
            </a:br>
            <a:r>
              <a:rPr lang="en-US" sz="3200"/>
              <a:t>All Bases, Acids, and Neutrals Recovered at a Neutral pH</a:t>
            </a:r>
            <a:endParaRPr/>
          </a:p>
        </p:txBody>
      </p:sp>
      <p:graphicFrame>
        <p:nvGraphicFramePr>
          <p:cNvPr id="856" name="Google Shape;856;p59"/>
          <p:cNvGraphicFramePr/>
          <p:nvPr/>
        </p:nvGraphicFramePr>
        <p:xfrm>
          <a:off x="502921" y="1161288"/>
          <a:ext cx="3000000" cy="3000000"/>
        </p:xfrm>
        <a:graphic>
          <a:graphicData uri="http://schemas.openxmlformats.org/drawingml/2006/table">
            <a:tbl>
              <a:tblPr>
                <a:noFill/>
                <a:tableStyleId>{E368A9B0-39EB-4783-B1A3-B3EDED5A469F}</a:tableStyleId>
              </a:tblPr>
              <a:tblGrid>
                <a:gridCol w="1671700"/>
                <a:gridCol w="522350"/>
                <a:gridCol w="330250"/>
                <a:gridCol w="460425"/>
                <a:gridCol w="460425"/>
                <a:gridCol w="460425"/>
                <a:gridCol w="530275"/>
                <a:gridCol w="530275"/>
                <a:gridCol w="396975"/>
              </a:tblGrid>
              <a:tr h="93800">
                <a:tc rowSpan="2">
                  <a:txBody>
                    <a:bodyPr/>
                    <a:lstStyle/>
                    <a:p>
                      <a:pPr indent="0" lvl="0" marL="0" marR="0" rtl="0" algn="ctr">
                        <a:spcBef>
                          <a:spcPts val="0"/>
                        </a:spcBef>
                        <a:spcAft>
                          <a:spcPts val="0"/>
                        </a:spcAft>
                        <a:buNone/>
                      </a:pPr>
                      <a:r>
                        <a:rPr b="1" i="0" lang="en-US" sz="800" u="none" strike="noStrike">
                          <a:solidFill>
                            <a:srgbClr val="000000"/>
                          </a:solidFill>
                          <a:latin typeface="Arial"/>
                          <a:ea typeface="Arial"/>
                          <a:cs typeface="Arial"/>
                          <a:sym typeface="Arial"/>
                        </a:rPr>
                        <a:t>625 Analyte</a:t>
                      </a:r>
                      <a:endParaRPr/>
                    </a:p>
                  </a:txBody>
                  <a:tcPr marT="3200" marB="0" marR="3200" marL="3200" anchor="ctr"/>
                </a:tc>
                <a:tc rowSpan="2">
                  <a:txBody>
                    <a:bodyPr/>
                    <a:lstStyle/>
                    <a:p>
                      <a:pPr indent="0" lvl="0" marL="0" marR="0" rtl="0" algn="ctr">
                        <a:spcBef>
                          <a:spcPts val="0"/>
                        </a:spcBef>
                        <a:spcAft>
                          <a:spcPts val="0"/>
                        </a:spcAft>
                        <a:buNone/>
                      </a:pPr>
                      <a:r>
                        <a:rPr b="1" lang="en-US" sz="800" u="none" strike="noStrike">
                          <a:latin typeface="Arial"/>
                          <a:ea typeface="Arial"/>
                          <a:cs typeface="Arial"/>
                          <a:sym typeface="Arial"/>
                        </a:rPr>
                        <a:t>Rt (min)</a:t>
                      </a:r>
                      <a:endParaRPr b="1" i="0" sz="800" u="none" strike="noStrike">
                        <a:solidFill>
                          <a:srgbClr val="000000"/>
                        </a:solidFill>
                        <a:latin typeface="Arial"/>
                        <a:ea typeface="Arial"/>
                        <a:cs typeface="Arial"/>
                        <a:sym typeface="Arial"/>
                      </a:endParaRPr>
                    </a:p>
                  </a:txBody>
                  <a:tcPr marT="3200" marB="0" marR="3200" marL="3200" anchor="ctr"/>
                </a:tc>
                <a:tc rowSpan="2">
                  <a:txBody>
                    <a:bodyPr/>
                    <a:lstStyle/>
                    <a:p>
                      <a:pPr indent="0" lvl="0" marL="0" marR="0" rtl="0" algn="ctr">
                        <a:spcBef>
                          <a:spcPts val="0"/>
                        </a:spcBef>
                        <a:spcAft>
                          <a:spcPts val="0"/>
                        </a:spcAft>
                        <a:buNone/>
                      </a:pPr>
                      <a:r>
                        <a:rPr b="1" lang="en-US" sz="800" u="none" strike="noStrike">
                          <a:latin typeface="Arial"/>
                          <a:ea typeface="Arial"/>
                          <a:cs typeface="Arial"/>
                          <a:sym typeface="Arial"/>
                        </a:rPr>
                        <a:t>Qion</a:t>
                      </a:r>
                      <a:endParaRPr b="1" i="0" sz="800" u="none" strike="noStrike">
                        <a:solidFill>
                          <a:srgbClr val="000000"/>
                        </a:solidFill>
                        <a:latin typeface="Arial"/>
                        <a:ea typeface="Arial"/>
                        <a:cs typeface="Arial"/>
                        <a:sym typeface="Arial"/>
                      </a:endParaRPr>
                    </a:p>
                  </a:txBody>
                  <a:tcPr marT="3200" marB="0" marR="3200" marL="3200" anchor="ctr"/>
                </a:tc>
                <a:tc gridSpan="5">
                  <a:txBody>
                    <a:bodyPr/>
                    <a:lstStyle/>
                    <a:p>
                      <a:pPr indent="0" lvl="0" marL="0" marR="0" rtl="0" algn="ctr">
                        <a:spcBef>
                          <a:spcPts val="0"/>
                        </a:spcBef>
                        <a:spcAft>
                          <a:spcPts val="0"/>
                        </a:spcAft>
                        <a:buNone/>
                      </a:pPr>
                      <a:r>
                        <a:rPr b="1" lang="en-US" sz="800" u="none" strike="noStrike">
                          <a:latin typeface="Arial"/>
                          <a:ea typeface="Arial"/>
                          <a:cs typeface="Arial"/>
                          <a:sym typeface="Arial"/>
                        </a:rPr>
                        <a:t>Abundance</a:t>
                      </a:r>
                      <a:endParaRPr b="1" i="0" sz="800" u="none" strike="noStrike">
                        <a:solidFill>
                          <a:srgbClr val="000000"/>
                        </a:solidFill>
                        <a:latin typeface="Arial"/>
                        <a:ea typeface="Arial"/>
                        <a:cs typeface="Arial"/>
                        <a:sym typeface="Arial"/>
                      </a:endParaRPr>
                    </a:p>
                  </a:txBody>
                  <a:tcPr marT="3200" marB="0" marR="3200" marL="3200" anchor="ctr"/>
                </a:tc>
                <a:tc hMerge="1"/>
                <a:tc hMerge="1"/>
                <a:tc hMerge="1"/>
                <a:tc hMerge="1"/>
                <a:tc rowSpan="2">
                  <a:txBody>
                    <a:bodyPr/>
                    <a:lstStyle/>
                    <a:p>
                      <a:pPr indent="0" lvl="0" marL="0" marR="0" rtl="0" algn="ctr">
                        <a:spcBef>
                          <a:spcPts val="0"/>
                        </a:spcBef>
                        <a:spcAft>
                          <a:spcPts val="0"/>
                        </a:spcAft>
                        <a:buNone/>
                      </a:pPr>
                      <a:r>
                        <a:rPr b="1" lang="en-US" sz="800" u="none" strike="noStrike">
                          <a:latin typeface="Arial"/>
                          <a:ea typeface="Arial"/>
                          <a:cs typeface="Arial"/>
                          <a:sym typeface="Arial"/>
                        </a:rPr>
                        <a:t>R2</a:t>
                      </a:r>
                      <a:endParaRPr b="1" i="0" sz="800" u="none" strike="noStrike">
                        <a:solidFill>
                          <a:srgbClr val="000000"/>
                        </a:solidFill>
                        <a:latin typeface="Arial"/>
                        <a:ea typeface="Arial"/>
                        <a:cs typeface="Arial"/>
                        <a:sym typeface="Arial"/>
                      </a:endParaRPr>
                    </a:p>
                  </a:txBody>
                  <a:tcPr marT="3200" marB="0" marR="3200" marL="3200" anchor="ctr"/>
                </a:tc>
              </a:tr>
              <a:tr h="93800">
                <a:tc vMerge="1"/>
                <a:tc vMerge="1"/>
                <a:tc vMerge="1"/>
                <a:tc>
                  <a:txBody>
                    <a:bodyPr/>
                    <a:lstStyle/>
                    <a:p>
                      <a:pPr indent="0" lvl="0" marL="0" marR="0" rtl="0" algn="ctr">
                        <a:spcBef>
                          <a:spcPts val="0"/>
                        </a:spcBef>
                        <a:spcAft>
                          <a:spcPts val="0"/>
                        </a:spcAft>
                        <a:buNone/>
                      </a:pPr>
                      <a:r>
                        <a:rPr b="1" lang="en-US" sz="800" u="none" strike="noStrike">
                          <a:latin typeface="Arial"/>
                          <a:ea typeface="Arial"/>
                          <a:cs typeface="Arial"/>
                          <a:sym typeface="Arial"/>
                        </a:rPr>
                        <a:t>25 µL</a:t>
                      </a:r>
                      <a:endParaRPr b="1" i="0" sz="8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rPr b="1" lang="en-US" sz="800" u="none" strike="noStrike">
                          <a:latin typeface="Arial"/>
                          <a:ea typeface="Arial"/>
                          <a:cs typeface="Arial"/>
                          <a:sym typeface="Arial"/>
                        </a:rPr>
                        <a:t>50 µL</a:t>
                      </a:r>
                      <a:endParaRPr b="1" i="0" sz="8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rPr b="1" lang="en-US" sz="800" u="none" strike="noStrike">
                          <a:latin typeface="Arial"/>
                          <a:ea typeface="Arial"/>
                          <a:cs typeface="Arial"/>
                          <a:sym typeface="Arial"/>
                        </a:rPr>
                        <a:t>100 µL</a:t>
                      </a:r>
                      <a:endParaRPr b="1" i="0" sz="8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rPr b="1" lang="en-US" sz="800" u="none" strike="noStrike">
                          <a:latin typeface="Arial"/>
                          <a:ea typeface="Arial"/>
                          <a:cs typeface="Arial"/>
                          <a:sym typeface="Arial"/>
                        </a:rPr>
                        <a:t>150 µL</a:t>
                      </a:r>
                      <a:endParaRPr b="1" i="0" sz="8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rPr b="1" lang="en-US" sz="800" u="none" strike="noStrike">
                          <a:latin typeface="Arial"/>
                          <a:ea typeface="Arial"/>
                          <a:cs typeface="Arial"/>
                          <a:sym typeface="Arial"/>
                        </a:rPr>
                        <a:t>200 µL</a:t>
                      </a:r>
                      <a:endParaRPr b="1" i="0" sz="800" u="none" strike="noStrike">
                        <a:solidFill>
                          <a:srgbClr val="000000"/>
                        </a:solidFill>
                        <a:latin typeface="Arial"/>
                        <a:ea typeface="Arial"/>
                        <a:cs typeface="Arial"/>
                        <a:sym typeface="Arial"/>
                      </a:endParaRPr>
                    </a:p>
                  </a:txBody>
                  <a:tcPr marT="3200" marB="0" marR="3200" marL="3200" anchor="ctr"/>
                </a:tc>
                <a:tc vMerge="1"/>
              </a:tr>
              <a:tr h="93800">
                <a:tc gridSpan="9">
                  <a:txBody>
                    <a:bodyPr/>
                    <a:lstStyle/>
                    <a:p>
                      <a:pPr indent="0" lvl="0" marL="0" marR="0" rtl="0" algn="ctr">
                        <a:spcBef>
                          <a:spcPts val="0"/>
                        </a:spcBef>
                        <a:spcAft>
                          <a:spcPts val="0"/>
                        </a:spcAft>
                        <a:buNone/>
                      </a:pPr>
                      <a:r>
                        <a:rPr b="1" lang="en-US" sz="800" u="none" strike="noStrike">
                          <a:solidFill>
                            <a:schemeClr val="lt1"/>
                          </a:solidFill>
                          <a:latin typeface="Arial"/>
                          <a:ea typeface="Arial"/>
                          <a:cs typeface="Arial"/>
                          <a:sym typeface="Arial"/>
                        </a:rPr>
                        <a:t>Bases/Neutrals</a:t>
                      </a:r>
                      <a:endParaRPr/>
                    </a:p>
                  </a:txBody>
                  <a:tcPr marT="3200" marB="0" marR="3200" marL="3200" anchor="ctr">
                    <a:solidFill>
                      <a:srgbClr val="0065CB"/>
                    </a:solidFill>
                  </a:tcPr>
                </a:tc>
                <a:tc hMerge="1"/>
                <a:tc hMerge="1"/>
                <a:tc hMerge="1"/>
                <a:tc hMerge="1"/>
                <a:tc hMerge="1"/>
                <a:tc hMerge="1"/>
                <a:tc hMerge="1"/>
                <a:tc hMerge="1"/>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bis(2-Chloroisopropyl) ether</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7.47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63274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108083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187119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266267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351233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0.9997</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N-Nitrosodi-n-propylamine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7.63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130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13214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24082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41204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58298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76526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0.9992</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Nitrobenzene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7.81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79266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132842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230002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326431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428069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0.9998</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bis(2-Chloroethoxy) methane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8.37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79736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133311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228166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328782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430683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0.9998</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1,2,4-Trichlorobenzene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8.57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180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53315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91070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153397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224625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289815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0.9995</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Naphthalene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8.64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128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197194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344653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588306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860458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1110827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0.9996</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101600">
                <a:tc>
                  <a:txBody>
                    <a:bodyPr/>
                    <a:lstStyle/>
                    <a:p>
                      <a:pPr indent="0" lvl="0" marL="0" marR="0" rtl="0" algn="ctr">
                        <a:spcBef>
                          <a:spcPts val="0"/>
                        </a:spcBef>
                        <a:spcAft>
                          <a:spcPts val="0"/>
                        </a:spcAft>
                        <a:buNone/>
                      </a:pPr>
                      <a:r>
                        <a:rPr lang="en-US" sz="800" u="none" strike="noStrike">
                          <a:latin typeface="Arial"/>
                          <a:ea typeface="Arial"/>
                          <a:cs typeface="Arial"/>
                          <a:sym typeface="Arial"/>
                        </a:rPr>
                        <a:t>Hexachlorobutadiene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8.87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24167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39325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64123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94038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114185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0.9963</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2-Chloronaphthalene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10.06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123326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202034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356079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529130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684664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0.9996</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Dimethyl phthalate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10.52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162142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254358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454163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672013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863394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0.9995</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Acenaphthylene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10.60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152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228486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365357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649129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955553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1236492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0.9997</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2,6-Dinitrotoluene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10.60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39743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63706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117428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170790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227223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0.9996</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Acenaphthene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10.86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154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138121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222700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402121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592850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753635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0.9993</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2,4-Dinitrotoluene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11.16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52565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82632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153045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229495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296510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0.9992</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Diethyl phthalate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11.59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149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176719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263262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500769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713843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874246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0.9956</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Fluorene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11.63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177629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276287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492251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730602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928073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0.9991</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4-Chlorophenyl phenyl ether</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11.65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204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86354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141807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251397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368988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471076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0.9996</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N-Nitrosodiphenylamine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11.86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117386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189864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347860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514068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657778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0.9995</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4-Bromophenyl phenyl ether</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12.51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248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57827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90902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166391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246604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314403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0.9992</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Hexachlorobenzene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12.77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284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61812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95769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165027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237240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300539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0.9996</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Phenanthrene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13.43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178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272438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407255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738687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1101626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1392117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0.9985</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Anthracene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13.52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178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255351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395551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738891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1093821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1394848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0.9990</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Heptachlor</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14.64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100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22452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35080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61761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91419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119313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0.9994</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Di-n-butyl phthalate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15.06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149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190755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336861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607004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905412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1206733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0.9995</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Heptachlor epoxide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16.26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353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21593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35580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63967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95147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123904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0.9997</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Fluoranthene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16.37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202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271895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441102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828565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1226818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1588783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0.9996</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alpha-Chlordane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16.79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375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30696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48525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85334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122891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159831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1.0000</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Pyrene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16.96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202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289297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469665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903449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1333557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1664305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0.9977</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gamma-Chlordane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17.14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375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27226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43771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77053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112166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141515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0.9992</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Butyl benzyl phthalate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19.39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149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65830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119650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229505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327361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423367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0.9991</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Chrysene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20.63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187745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332471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640406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3200" marB="0" marR="3200" marL="3200" anchor="ctr">
                    <a:solidFill>
                      <a:srgbClr val="D8D8D8"/>
                    </a:solidFill>
                  </a:tcPr>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3200" marB="0" marR="3200" marL="3200" anchor="ctr">
                    <a:solidFill>
                      <a:srgbClr val="D8D8D8"/>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0.9998</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Benzo(a)anthracene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20.63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187745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332471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679382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3200" marB="0" marR="3200" marL="3200" anchor="ctr">
                    <a:solidFill>
                      <a:srgbClr val="D8D8D8"/>
                    </a:solidFill>
                  </a:tcPr>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3200" marB="0" marR="3200" marL="3200" anchor="ctr">
                    <a:solidFill>
                      <a:srgbClr val="D8D8D8"/>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0.9982</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3,3’-Dichlorobenzidine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20.77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252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3200" marB="0" marR="3200" marL="3200" anchor="ctr">
                    <a:solidFill>
                      <a:srgbClr val="D8D8D8"/>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9395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16766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22176</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28541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0.9966</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bis(2-Ethylhexyl) phth...</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21.47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149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70513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143457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245022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334154</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443485</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0.9963</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Di-n-octyl phthalate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23.40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149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75682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182801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362088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501978</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648780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0.9945</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Benzo(b)fluoranthene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23.93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252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198699</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398243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757693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3200" marB="0" marR="3200" marL="3200" anchor="ctr">
                    <a:solidFill>
                      <a:srgbClr val="D8D8D8"/>
                    </a:solidFill>
                  </a:tcPr>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3200" marB="0" marR="3200" marL="3200" anchor="ctr">
                    <a:solidFill>
                      <a:srgbClr val="D8D8D8"/>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0.9993</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Benzo(k)fluoranthene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24.00</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252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206653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422237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778253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3200" marB="0" marR="3200" marL="3200" anchor="ctr">
                    <a:solidFill>
                      <a:srgbClr val="D8D8D8"/>
                    </a:solidFill>
                  </a:tcPr>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3200" marB="0" marR="3200" marL="3200" anchor="ctr">
                    <a:solidFill>
                      <a:srgbClr val="D8D8D8"/>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0.9976</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r h="93800">
                <a:tc>
                  <a:txBody>
                    <a:bodyPr/>
                    <a:lstStyle/>
                    <a:p>
                      <a:pPr indent="0" lvl="0" marL="0" marR="0" rtl="0" algn="ctr">
                        <a:spcBef>
                          <a:spcPts val="0"/>
                        </a:spcBef>
                        <a:spcAft>
                          <a:spcPts val="0"/>
                        </a:spcAft>
                        <a:buNone/>
                      </a:pPr>
                      <a:r>
                        <a:rPr lang="en-US" sz="800" u="none" strike="noStrike">
                          <a:latin typeface="Arial"/>
                          <a:ea typeface="Arial"/>
                          <a:cs typeface="Arial"/>
                          <a:sym typeface="Arial"/>
                        </a:rPr>
                        <a:t>Benzo(a)pyrene</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24.81</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252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159487</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353713</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642022</a:t>
                      </a:r>
                      <a:endParaRPr b="1" i="0" sz="8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3200" marB="0" marR="3200" marL="3200" anchor="ctr">
                    <a:solidFill>
                      <a:srgbClr val="D8D8D8"/>
                    </a:solidFill>
                  </a:tcPr>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3200" marB="0" marR="3200" marL="3200" anchor="ctr">
                    <a:solidFill>
                      <a:srgbClr val="D8D8D8"/>
                    </a:solidFill>
                  </a:tcPr>
                </a:tc>
                <a:tc>
                  <a:txBody>
                    <a:bodyPr/>
                    <a:lstStyle/>
                    <a:p>
                      <a:pPr indent="0" lvl="0" marL="0" marR="0" rtl="0" algn="ctr">
                        <a:spcBef>
                          <a:spcPts val="0"/>
                        </a:spcBef>
                        <a:spcAft>
                          <a:spcPts val="0"/>
                        </a:spcAft>
                        <a:buNone/>
                      </a:pPr>
                      <a:r>
                        <a:rPr lang="en-US" sz="800" u="none" strike="noStrike">
                          <a:latin typeface="Arial"/>
                          <a:ea typeface="Arial"/>
                          <a:cs typeface="Arial"/>
                          <a:sym typeface="Arial"/>
                        </a:rPr>
                        <a:t>0.9939</a:t>
                      </a:r>
                      <a:endParaRPr b="1" i="0" sz="800" u="none" strike="noStrike">
                        <a:solidFill>
                          <a:srgbClr val="000000"/>
                        </a:solidFill>
                        <a:latin typeface="Arial"/>
                        <a:ea typeface="Arial"/>
                        <a:cs typeface="Arial"/>
                        <a:sym typeface="Arial"/>
                      </a:endParaRPr>
                    </a:p>
                  </a:txBody>
                  <a:tcPr marT="3200" marB="0" marR="3200" marL="3200" anchor="ctr">
                    <a:solidFill>
                      <a:srgbClr val="D5EAFF"/>
                    </a:solidFill>
                  </a:tcPr>
                </a:tc>
              </a:tr>
            </a:tbl>
          </a:graphicData>
        </a:graphic>
      </p:graphicFrame>
      <p:graphicFrame>
        <p:nvGraphicFramePr>
          <p:cNvPr id="857" name="Google Shape;857;p59"/>
          <p:cNvGraphicFramePr/>
          <p:nvPr/>
        </p:nvGraphicFramePr>
        <p:xfrm>
          <a:off x="6096000" y="1161288"/>
          <a:ext cx="3000000" cy="3000000"/>
        </p:xfrm>
        <a:graphic>
          <a:graphicData uri="http://schemas.openxmlformats.org/drawingml/2006/table">
            <a:tbl>
              <a:tblPr>
                <a:noFill/>
                <a:tableStyleId>{E368A9B0-39EB-4783-B1A3-B3EDED5A469F}</a:tableStyleId>
              </a:tblPr>
              <a:tblGrid>
                <a:gridCol w="1731700"/>
                <a:gridCol w="482600"/>
                <a:gridCol w="310025"/>
                <a:gridCol w="461225"/>
                <a:gridCol w="461225"/>
                <a:gridCol w="461225"/>
                <a:gridCol w="532975"/>
                <a:gridCol w="532975"/>
                <a:gridCol w="957250"/>
              </a:tblGrid>
              <a:tr h="122000">
                <a:tc rowSpan="2">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625 Analyte</a:t>
                      </a:r>
                      <a:endParaRPr/>
                    </a:p>
                  </a:txBody>
                  <a:tcPr marT="3200" marB="0" marR="3200" marL="3200" anchor="ctr"/>
                </a:tc>
                <a:tc rowSpan="2">
                  <a:txBody>
                    <a:bodyPr/>
                    <a:lstStyle/>
                    <a:p>
                      <a:pPr indent="0" lvl="0" marL="0" marR="0" rtl="0" algn="ctr">
                        <a:spcBef>
                          <a:spcPts val="0"/>
                        </a:spcBef>
                        <a:spcAft>
                          <a:spcPts val="0"/>
                        </a:spcAft>
                        <a:buNone/>
                      </a:pPr>
                      <a:r>
                        <a:rPr b="1" lang="en-US" sz="1000" u="none" strike="noStrike">
                          <a:latin typeface="Arial"/>
                          <a:ea typeface="Arial"/>
                          <a:cs typeface="Arial"/>
                          <a:sym typeface="Arial"/>
                        </a:rPr>
                        <a:t>Rt (min)</a:t>
                      </a:r>
                      <a:endParaRPr b="1" i="0" sz="1000" u="none" strike="noStrike">
                        <a:solidFill>
                          <a:srgbClr val="000000"/>
                        </a:solidFill>
                        <a:latin typeface="Arial"/>
                        <a:ea typeface="Arial"/>
                        <a:cs typeface="Arial"/>
                        <a:sym typeface="Arial"/>
                      </a:endParaRPr>
                    </a:p>
                  </a:txBody>
                  <a:tcPr marT="3200" marB="0" marR="3200" marL="3200" anchor="ctr"/>
                </a:tc>
                <a:tc rowSpan="2">
                  <a:txBody>
                    <a:bodyPr/>
                    <a:lstStyle/>
                    <a:p>
                      <a:pPr indent="0" lvl="0" marL="0" marR="0" rtl="0" algn="ctr">
                        <a:spcBef>
                          <a:spcPts val="0"/>
                        </a:spcBef>
                        <a:spcAft>
                          <a:spcPts val="0"/>
                        </a:spcAft>
                        <a:buNone/>
                      </a:pPr>
                      <a:r>
                        <a:rPr b="1" lang="en-US" sz="1000" u="none" strike="noStrike">
                          <a:latin typeface="Arial"/>
                          <a:ea typeface="Arial"/>
                          <a:cs typeface="Arial"/>
                          <a:sym typeface="Arial"/>
                        </a:rPr>
                        <a:t>Qion</a:t>
                      </a:r>
                      <a:endParaRPr b="1" i="0" sz="1000" u="none" strike="noStrike">
                        <a:solidFill>
                          <a:srgbClr val="000000"/>
                        </a:solidFill>
                        <a:latin typeface="Arial"/>
                        <a:ea typeface="Arial"/>
                        <a:cs typeface="Arial"/>
                        <a:sym typeface="Arial"/>
                      </a:endParaRPr>
                    </a:p>
                  </a:txBody>
                  <a:tcPr marT="3200" marB="0" marR="3200" marL="3200" anchor="ctr"/>
                </a:tc>
                <a:tc gridSpan="5">
                  <a:txBody>
                    <a:bodyPr/>
                    <a:lstStyle/>
                    <a:p>
                      <a:pPr indent="0" lvl="0" marL="0" marR="0" rtl="0" algn="ctr">
                        <a:spcBef>
                          <a:spcPts val="0"/>
                        </a:spcBef>
                        <a:spcAft>
                          <a:spcPts val="0"/>
                        </a:spcAft>
                        <a:buNone/>
                      </a:pPr>
                      <a:r>
                        <a:rPr b="1" lang="en-US" sz="1000" u="none" strike="noStrike">
                          <a:latin typeface="Arial"/>
                          <a:ea typeface="Arial"/>
                          <a:cs typeface="Arial"/>
                          <a:sym typeface="Arial"/>
                        </a:rPr>
                        <a:t>Abundance</a:t>
                      </a:r>
                      <a:endParaRPr b="1" i="0" sz="1000" u="none" strike="noStrike">
                        <a:solidFill>
                          <a:srgbClr val="000000"/>
                        </a:solidFill>
                        <a:latin typeface="Arial"/>
                        <a:ea typeface="Arial"/>
                        <a:cs typeface="Arial"/>
                        <a:sym typeface="Arial"/>
                      </a:endParaRPr>
                    </a:p>
                  </a:txBody>
                  <a:tcPr marT="3200" marB="0" marR="3200" marL="3200" anchor="ctr"/>
                </a:tc>
                <a:tc hMerge="1"/>
                <a:tc hMerge="1"/>
                <a:tc hMerge="1"/>
                <a:tc hMerge="1"/>
                <a:tc rowSpan="2">
                  <a:txBody>
                    <a:bodyPr/>
                    <a:lstStyle/>
                    <a:p>
                      <a:pPr indent="0" lvl="0" marL="0" marR="0" rtl="0" algn="ctr">
                        <a:spcBef>
                          <a:spcPts val="0"/>
                        </a:spcBef>
                        <a:spcAft>
                          <a:spcPts val="0"/>
                        </a:spcAft>
                        <a:buNone/>
                      </a:pPr>
                      <a:r>
                        <a:rPr b="1" lang="en-US" sz="1000" u="none" strike="noStrike">
                          <a:latin typeface="Arial"/>
                          <a:ea typeface="Arial"/>
                          <a:cs typeface="Arial"/>
                          <a:sym typeface="Arial"/>
                        </a:rPr>
                        <a:t>R2</a:t>
                      </a:r>
                      <a:endParaRPr b="1" i="0" sz="1000" u="none" strike="noStrike">
                        <a:solidFill>
                          <a:srgbClr val="000000"/>
                        </a:solidFill>
                        <a:latin typeface="Arial"/>
                        <a:ea typeface="Arial"/>
                        <a:cs typeface="Arial"/>
                        <a:sym typeface="Arial"/>
                      </a:endParaRPr>
                    </a:p>
                  </a:txBody>
                  <a:tcPr marT="3200" marB="0" marR="3200" marL="3200" anchor="ctr"/>
                </a:tc>
              </a:tr>
              <a:tr h="179800">
                <a:tc vMerge="1"/>
                <a:tc vMerge="1"/>
                <a:tc vMerge="1"/>
                <a:tc>
                  <a:txBody>
                    <a:bodyPr/>
                    <a:lstStyle/>
                    <a:p>
                      <a:pPr indent="0" lvl="0" marL="0" marR="0" rtl="0" algn="ctr">
                        <a:spcBef>
                          <a:spcPts val="0"/>
                        </a:spcBef>
                        <a:spcAft>
                          <a:spcPts val="0"/>
                        </a:spcAft>
                        <a:buNone/>
                      </a:pPr>
                      <a:r>
                        <a:rPr b="1" lang="en-US" sz="1000" u="none" strike="noStrike">
                          <a:latin typeface="Arial"/>
                          <a:ea typeface="Arial"/>
                          <a:cs typeface="Arial"/>
                          <a:sym typeface="Arial"/>
                        </a:rPr>
                        <a:t>25 µL</a:t>
                      </a:r>
                      <a:endParaRPr b="1"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50 µL</a:t>
                      </a:r>
                      <a:endParaRPr b="1"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100 µL</a:t>
                      </a:r>
                      <a:endParaRPr b="1"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150 µL</a:t>
                      </a:r>
                      <a:endParaRPr b="1"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200 µL</a:t>
                      </a:r>
                      <a:endParaRPr b="1" i="0" sz="1000" u="none" strike="noStrike">
                        <a:solidFill>
                          <a:srgbClr val="000000"/>
                        </a:solidFill>
                        <a:latin typeface="Arial"/>
                        <a:ea typeface="Arial"/>
                        <a:cs typeface="Arial"/>
                        <a:sym typeface="Arial"/>
                      </a:endParaRPr>
                    </a:p>
                  </a:txBody>
                  <a:tcPr marT="3200" marB="0" marR="3200" marL="3200" anchor="ctr"/>
                </a:tc>
                <a:tc vMerge="1"/>
              </a:tr>
              <a:tr h="122000">
                <a:tc gridSpan="9">
                  <a:txBody>
                    <a:bodyPr/>
                    <a:lstStyle/>
                    <a:p>
                      <a:pPr indent="0" lvl="0" marL="0" marR="0" rtl="0" algn="ctr">
                        <a:spcBef>
                          <a:spcPts val="0"/>
                        </a:spcBef>
                        <a:spcAft>
                          <a:spcPts val="0"/>
                        </a:spcAft>
                        <a:buNone/>
                      </a:pPr>
                      <a:r>
                        <a:rPr b="1" lang="en-US" sz="1000" u="none" strike="noStrike">
                          <a:solidFill>
                            <a:schemeClr val="lt1"/>
                          </a:solidFill>
                          <a:latin typeface="Arial"/>
                          <a:ea typeface="Arial"/>
                          <a:cs typeface="Arial"/>
                          <a:sym typeface="Arial"/>
                        </a:rPr>
                        <a:t>Acids</a:t>
                      </a:r>
                      <a:endParaRPr b="1" i="0" sz="1000" u="none" strike="noStrike">
                        <a:solidFill>
                          <a:schemeClr val="lt1"/>
                        </a:solidFill>
                        <a:latin typeface="Arial"/>
                        <a:ea typeface="Arial"/>
                        <a:cs typeface="Arial"/>
                        <a:sym typeface="Arial"/>
                      </a:endParaRPr>
                    </a:p>
                  </a:txBody>
                  <a:tcPr marT="3200" marB="0" marR="3200" marL="3200" anchor="ctr">
                    <a:solidFill>
                      <a:srgbClr val="0065CB"/>
                    </a:solidFill>
                  </a:tcPr>
                </a:tc>
                <a:tc hMerge="1"/>
                <a:tc hMerge="1"/>
                <a:tc hMerge="1"/>
                <a:tc hMerge="1"/>
                <a:tc hMerge="1"/>
                <a:tc hMerge="1"/>
                <a:tc hMerge="1"/>
                <a:tc hMerge="1"/>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2-Chlorophenol</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6.89</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128</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59126</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100854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175233</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250644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328165</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0.9998</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2,4-Dichlorophenol</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8.47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162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47107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80342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138954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202618</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262392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0.9998</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4-Chloro-3-methylphenol</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9.33</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142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41770</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68338</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123836</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181539</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237207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0.9999</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2,4,6-Trichlorophenol</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9.85</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196</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36463</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57302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103536</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155646</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207480</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0.9986</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Pentachlorophenol</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13.14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266</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27603</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39221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60830</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89263</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112522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0.9981</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22000">
                <a:tc gridSpan="9">
                  <a:txBody>
                    <a:bodyPr/>
                    <a:lstStyle/>
                    <a:p>
                      <a:pPr indent="0" lvl="0" marL="0" marR="0" rtl="0" algn="ctr">
                        <a:spcBef>
                          <a:spcPts val="0"/>
                        </a:spcBef>
                        <a:spcAft>
                          <a:spcPts val="0"/>
                        </a:spcAft>
                        <a:buNone/>
                      </a:pPr>
                      <a:r>
                        <a:rPr b="1" lang="en-US" sz="1000" u="none" strike="noStrike">
                          <a:solidFill>
                            <a:schemeClr val="lt1"/>
                          </a:solidFill>
                          <a:latin typeface="Arial"/>
                          <a:ea typeface="Arial"/>
                          <a:cs typeface="Arial"/>
                          <a:sym typeface="Arial"/>
                        </a:rPr>
                        <a:t>Pesticides</a:t>
                      </a:r>
                      <a:endParaRPr b="1" i="0" sz="1000" u="none" strike="noStrike">
                        <a:solidFill>
                          <a:schemeClr val="lt1"/>
                        </a:solidFill>
                        <a:latin typeface="Arial"/>
                        <a:ea typeface="Arial"/>
                        <a:cs typeface="Arial"/>
                        <a:sym typeface="Arial"/>
                      </a:endParaRPr>
                    </a:p>
                  </a:txBody>
                  <a:tcPr marT="3200" marB="0" marR="3200" marL="3200" anchor="ctr">
                    <a:solidFill>
                      <a:srgbClr val="0065CB"/>
                    </a:solidFill>
                  </a:tcPr>
                </a:tc>
                <a:tc hMerge="1"/>
                <a:tc hMerge="1"/>
                <a:tc hMerge="1"/>
                <a:tc hMerge="1"/>
                <a:tc hMerge="1"/>
                <a:tc hMerge="1"/>
                <a:tc hMerge="1"/>
                <a:tc hMerge="1"/>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alpha-BHC</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12.61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183</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27292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39580</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69001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103238</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128805</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0.9978</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beta-BHC</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13.08</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183</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20844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31633</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58221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85917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106590</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0.9976</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gamma-BHC</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13.21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24062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35420</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62321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91497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116598</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0.9991</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delta-BHC</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13.64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183</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18760</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29325</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52676</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77607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98149</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0.9991</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Aldrin</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15.38</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66</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19754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30231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50751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72924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95937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0.9994</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4,4’-DDE</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17.61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246</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39457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65907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119095</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169377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217132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0.9995</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Endrin</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17.68</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81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8257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14744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26949</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40365</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51592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0.9993</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Dieldrin</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17.68</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79</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27806</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45624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83849</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121372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155234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0.9995</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4,4’-DDD</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18.59</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235</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55260</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97010</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188134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270948</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344553</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0.9985</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4,4’-DDT</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19.49</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235</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48461</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85547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154172</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222347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289694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0.9998</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Endrin aldehyde</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20.54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67</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11589</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18729</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34124</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48863</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63038</a:t>
                      </a:r>
                      <a:endParaRPr b="1"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0.9998</a:t>
                      </a:r>
                      <a:endParaRPr b="1"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22000">
                <a:tc gridSpan="9">
                  <a:txBody>
                    <a:bodyPr/>
                    <a:lstStyle/>
                    <a:p>
                      <a:pPr indent="0" lvl="0" marL="0" marR="0" rtl="0" algn="ctr">
                        <a:spcBef>
                          <a:spcPts val="0"/>
                        </a:spcBef>
                        <a:spcAft>
                          <a:spcPts val="0"/>
                        </a:spcAft>
                        <a:buNone/>
                      </a:pPr>
                      <a:r>
                        <a:rPr b="1" lang="en-US" sz="1000" u="none" strike="noStrike">
                          <a:solidFill>
                            <a:schemeClr val="lt1"/>
                          </a:solidFill>
                          <a:latin typeface="Arial"/>
                          <a:ea typeface="Arial"/>
                          <a:cs typeface="Arial"/>
                          <a:sym typeface="Arial"/>
                        </a:rPr>
                        <a:t>ISTD</a:t>
                      </a:r>
                      <a:endParaRPr b="1" i="0" sz="1000" u="none" strike="noStrike">
                        <a:solidFill>
                          <a:schemeClr val="lt1"/>
                        </a:solidFill>
                        <a:latin typeface="Arial"/>
                        <a:ea typeface="Arial"/>
                        <a:cs typeface="Arial"/>
                        <a:sym typeface="Arial"/>
                      </a:endParaRPr>
                    </a:p>
                  </a:txBody>
                  <a:tcPr marT="3200" marB="0" marR="3200" marL="3200" anchor="ctr">
                    <a:solidFill>
                      <a:srgbClr val="0065CB"/>
                    </a:solidFill>
                  </a:tcPr>
                </a:tc>
                <a:tc hMerge="1"/>
                <a:tc hMerge="1"/>
                <a:tc hMerge="1"/>
                <a:tc hMerge="1"/>
                <a:tc hMerge="1"/>
                <a:tc hMerge="1"/>
                <a:tc hMerge="1"/>
                <a:tc hMerge="1"/>
              </a:tr>
              <a:tr h="122000">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t/>
                      </a:r>
                      <a:endParaRPr b="0" i="0" sz="1000" u="none" strike="noStrike">
                        <a:solidFill>
                          <a:srgbClr val="000000"/>
                        </a:solidFill>
                        <a:latin typeface="Arial"/>
                        <a:ea typeface="Arial"/>
                        <a:cs typeface="Arial"/>
                        <a:sym typeface="Arial"/>
                      </a:endParaRPr>
                    </a:p>
                  </a:txBody>
                  <a:tcPr marT="3200" marB="0" marR="3200" marL="3200" anchor="ctr"/>
                </a:tc>
                <a:tc>
                  <a:txBody>
                    <a:bodyPr/>
                    <a:lstStyle/>
                    <a:p>
                      <a:pPr indent="0" lvl="0" marL="0" marR="0" rtl="0" algn="ctr">
                        <a:spcBef>
                          <a:spcPts val="0"/>
                        </a:spcBef>
                        <a:spcAft>
                          <a:spcPts val="0"/>
                        </a:spcAft>
                        <a:buNone/>
                      </a:pPr>
                      <a:r>
                        <a:rPr b="1" lang="en-US" sz="1000" u="none" strike="noStrike">
                          <a:latin typeface="Arial"/>
                          <a:ea typeface="Arial"/>
                          <a:cs typeface="Arial"/>
                          <a:sym typeface="Arial"/>
                        </a:rPr>
                        <a:t>RSD(%)</a:t>
                      </a:r>
                      <a:endParaRPr b="1" i="0" sz="1000" u="none" strike="noStrike">
                        <a:solidFill>
                          <a:srgbClr val="000000"/>
                        </a:solidFill>
                        <a:latin typeface="Arial"/>
                        <a:ea typeface="Arial"/>
                        <a:cs typeface="Arial"/>
                        <a:sym typeface="Arial"/>
                      </a:endParaRPr>
                    </a:p>
                  </a:txBody>
                  <a:tcPr marT="3200" marB="0" marR="3200" marL="3200" anchor="ct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Acetanapthlene-d10</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10.812</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162</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22833</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24078</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17696</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28942</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23799</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17.1</a:t>
                      </a:r>
                      <a:endParaRPr b="0"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Phenantrene-d10</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13.373</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188</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72852</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68784</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58497</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86711</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71178</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14.1</a:t>
                      </a:r>
                      <a:endParaRPr b="0" i="0" sz="1000" u="none" strike="noStrike">
                        <a:solidFill>
                          <a:srgbClr val="000000"/>
                        </a:solidFill>
                        <a:latin typeface="Arial"/>
                        <a:ea typeface="Arial"/>
                        <a:cs typeface="Arial"/>
                        <a:sym typeface="Arial"/>
                      </a:endParaRPr>
                    </a:p>
                  </a:txBody>
                  <a:tcPr marT="3200" marB="0" marR="3200" marL="3200" anchor="ctr">
                    <a:solidFill>
                      <a:srgbClr val="D5EAFF"/>
                    </a:solidFill>
                  </a:tcPr>
                </a:tc>
              </a:tr>
              <a:tr h="179800">
                <a:tc>
                  <a:txBody>
                    <a:bodyPr/>
                    <a:lstStyle/>
                    <a:p>
                      <a:pPr indent="0" lvl="0" marL="0" marR="0" rtl="0" algn="ctr">
                        <a:spcBef>
                          <a:spcPts val="0"/>
                        </a:spcBef>
                        <a:spcAft>
                          <a:spcPts val="0"/>
                        </a:spcAft>
                        <a:buNone/>
                      </a:pPr>
                      <a:r>
                        <a:rPr lang="en-US" sz="1000" u="none" strike="noStrike">
                          <a:latin typeface="Arial"/>
                          <a:ea typeface="Arial"/>
                          <a:cs typeface="Arial"/>
                          <a:sym typeface="Arial"/>
                        </a:rPr>
                        <a:t>Chrysene-d12</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20.676</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240</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70407</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63610</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69592</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75134</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68930</a:t>
                      </a:r>
                      <a:endParaRPr b="0" i="0" sz="1000" u="none" strike="noStrike">
                        <a:solidFill>
                          <a:srgbClr val="000000"/>
                        </a:solidFill>
                        <a:latin typeface="Arial"/>
                        <a:ea typeface="Arial"/>
                        <a:cs typeface="Arial"/>
                        <a:sym typeface="Arial"/>
                      </a:endParaRPr>
                    </a:p>
                  </a:txBody>
                  <a:tcPr marT="3200" marB="0" marR="3200" marL="3200" anchor="ctr">
                    <a:solidFill>
                      <a:srgbClr val="98C9FE"/>
                    </a:solidFill>
                  </a:tcPr>
                </a:tc>
                <a:tc>
                  <a:txBody>
                    <a:bodyPr/>
                    <a:lstStyle/>
                    <a:p>
                      <a:pPr indent="0" lvl="0" marL="0" marR="0" rtl="0" algn="ctr">
                        <a:spcBef>
                          <a:spcPts val="0"/>
                        </a:spcBef>
                        <a:spcAft>
                          <a:spcPts val="0"/>
                        </a:spcAft>
                        <a:buNone/>
                      </a:pPr>
                      <a:r>
                        <a:rPr lang="en-US" sz="1000" u="none" strike="noStrike">
                          <a:latin typeface="Arial"/>
                          <a:ea typeface="Arial"/>
                          <a:cs typeface="Arial"/>
                          <a:sym typeface="Arial"/>
                        </a:rPr>
                        <a:t>5.9</a:t>
                      </a:r>
                      <a:endParaRPr b="0" i="0" sz="1000" u="none" strike="noStrike">
                        <a:solidFill>
                          <a:srgbClr val="000000"/>
                        </a:solidFill>
                        <a:latin typeface="Arial"/>
                        <a:ea typeface="Arial"/>
                        <a:cs typeface="Arial"/>
                        <a:sym typeface="Arial"/>
                      </a:endParaRPr>
                    </a:p>
                  </a:txBody>
                  <a:tcPr marT="3200" marB="0" marR="3200" marL="3200" anchor="ctr">
                    <a:solidFill>
                      <a:srgbClr val="D5EAFF"/>
                    </a:solidFill>
                  </a:tcPr>
                </a:tc>
              </a:tr>
            </a:tbl>
          </a:graphicData>
        </a:graphic>
      </p:graphicFrame>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60"/>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FEVE SVOCs in Wastewater Without DCM: 625 Analytes, 10:1 Split</a:t>
            </a:r>
            <a:br>
              <a:rPr lang="en-US" sz="3200"/>
            </a:br>
            <a:r>
              <a:rPr lang="en-US" sz="2400"/>
              <a:t>(17% Acetonitrile Added to Ensure a Homogeneity, Reduced Affinity to Glass and Solids)</a:t>
            </a:r>
            <a:endParaRPr/>
          </a:p>
        </p:txBody>
      </p:sp>
      <p:sp>
        <p:nvSpPr>
          <p:cNvPr id="863" name="Google Shape;863;p60"/>
          <p:cNvSpPr txBox="1"/>
          <p:nvPr/>
        </p:nvSpPr>
        <p:spPr>
          <a:xfrm>
            <a:off x="3163524" y="1443142"/>
            <a:ext cx="8830461" cy="4339650"/>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rgbClr val="7030A0"/>
              </a:buClr>
              <a:buSzPts val="3168"/>
              <a:buFont typeface="Gill Sans"/>
              <a:buChar char="•"/>
            </a:pPr>
            <a:r>
              <a:rPr b="1" lang="en-US" sz="2400">
                <a:solidFill>
                  <a:schemeClr val="dk1"/>
                </a:solidFill>
                <a:latin typeface="Gill Sans"/>
                <a:ea typeface="Gill Sans"/>
                <a:cs typeface="Gill Sans"/>
                <a:sym typeface="Gill Sans"/>
              </a:rPr>
              <a:t>Waste water samples collected in 40mL vials</a:t>
            </a:r>
            <a:endParaRPr/>
          </a:p>
          <a:p>
            <a:pPr indent="-257175" lvl="0" marL="257175" marR="0" rtl="0" algn="l">
              <a:spcBef>
                <a:spcPts val="1200"/>
              </a:spcBef>
              <a:spcAft>
                <a:spcPts val="0"/>
              </a:spcAft>
              <a:buClr>
                <a:srgbClr val="7030A0"/>
              </a:buClr>
              <a:buSzPts val="3168"/>
              <a:buFont typeface="Gill Sans"/>
              <a:buChar char="•"/>
            </a:pPr>
            <a:r>
              <a:rPr b="1" lang="en-US" sz="2400">
                <a:solidFill>
                  <a:schemeClr val="dk1"/>
                </a:solidFill>
                <a:latin typeface="Gill Sans"/>
                <a:ea typeface="Gill Sans"/>
                <a:cs typeface="Gill Sans"/>
                <a:sym typeface="Gill Sans"/>
              </a:rPr>
              <a:t>Samples were decanted into separate 60 mL vials. </a:t>
            </a:r>
            <a:endParaRPr/>
          </a:p>
          <a:p>
            <a:pPr indent="-257175" lvl="0" marL="257175" marR="0" rtl="0" algn="l">
              <a:spcBef>
                <a:spcPts val="1200"/>
              </a:spcBef>
              <a:spcAft>
                <a:spcPts val="0"/>
              </a:spcAft>
              <a:buClr>
                <a:srgbClr val="7030A0"/>
              </a:buClr>
              <a:buSzPts val="3168"/>
              <a:buFont typeface="Gill Sans"/>
              <a:buChar char="•"/>
            </a:pPr>
            <a:r>
              <a:rPr b="1" lang="en-US" sz="2400">
                <a:solidFill>
                  <a:schemeClr val="dk1"/>
                </a:solidFill>
                <a:latin typeface="Gill Sans"/>
                <a:ea typeface="Gill Sans"/>
                <a:cs typeface="Gill Sans"/>
                <a:sym typeface="Gill Sans"/>
              </a:rPr>
              <a:t>Original 40mL vials were rinsed 3 times with 2.7cc of Acetonitrile for a total of 8mL which was added to each 60mL vial</a:t>
            </a:r>
            <a:endParaRPr/>
          </a:p>
          <a:p>
            <a:pPr indent="-257175" lvl="0" marL="257175" marR="0" rtl="0" algn="l">
              <a:spcBef>
                <a:spcPts val="1200"/>
              </a:spcBef>
              <a:spcAft>
                <a:spcPts val="0"/>
              </a:spcAft>
              <a:buClr>
                <a:srgbClr val="7030A0"/>
              </a:buClr>
              <a:buSzPts val="3168"/>
              <a:buFont typeface="Gill Sans"/>
              <a:buChar char="•"/>
            </a:pPr>
            <a:r>
              <a:rPr b="1" lang="en-US" sz="2400">
                <a:solidFill>
                  <a:schemeClr val="dk1"/>
                </a:solidFill>
                <a:latin typeface="Gill Sans"/>
                <a:ea typeface="Gill Sans"/>
                <a:cs typeface="Gill Sans"/>
                <a:sym typeface="Gill Sans"/>
              </a:rPr>
              <a:t>60mL vials were spiked with surrogates, vortexed, centrifuged if solids are present (sometimes the bottom half of the vial)</a:t>
            </a:r>
            <a:endParaRPr/>
          </a:p>
          <a:p>
            <a:pPr indent="-257175" lvl="0" marL="257175" marR="0" rtl="0" algn="l">
              <a:spcBef>
                <a:spcPts val="1200"/>
              </a:spcBef>
              <a:spcAft>
                <a:spcPts val="0"/>
              </a:spcAft>
              <a:buClr>
                <a:srgbClr val="7030A0"/>
              </a:buClr>
              <a:buSzPts val="3168"/>
              <a:buFont typeface="Gill Sans"/>
              <a:buChar char="•"/>
            </a:pPr>
            <a:r>
              <a:rPr b="1" lang="en-US" sz="2400">
                <a:solidFill>
                  <a:schemeClr val="dk1"/>
                </a:solidFill>
                <a:latin typeface="Gill Sans"/>
                <a:ea typeface="Gill Sans"/>
                <a:cs typeface="Gill Sans"/>
                <a:sym typeface="Gill Sans"/>
              </a:rPr>
              <a:t>100ul of supernatant aliquoted into 2mL FEVE vials</a:t>
            </a:r>
            <a:endParaRPr/>
          </a:p>
          <a:p>
            <a:pPr indent="-257175" lvl="0" marL="257175" marR="0" rtl="0" algn="l">
              <a:spcBef>
                <a:spcPts val="1200"/>
              </a:spcBef>
              <a:spcAft>
                <a:spcPts val="0"/>
              </a:spcAft>
              <a:buClr>
                <a:srgbClr val="7030A0"/>
              </a:buClr>
              <a:buSzPts val="3168"/>
              <a:buFont typeface="Gill Sans"/>
              <a:buChar char="•"/>
            </a:pPr>
            <a:r>
              <a:rPr b="1" lang="en-US" sz="2400">
                <a:solidFill>
                  <a:schemeClr val="dk1"/>
                </a:solidFill>
                <a:latin typeface="Gill Sans"/>
                <a:ea typeface="Gill Sans"/>
                <a:cs typeface="Gill Sans"/>
                <a:sym typeface="Gill Sans"/>
              </a:rPr>
              <a:t>Internal standards added to each vial</a:t>
            </a:r>
            <a:endParaRPr/>
          </a:p>
          <a:p>
            <a:pPr indent="-257175" lvl="0" marL="257175" marR="0" rtl="0" algn="l">
              <a:spcBef>
                <a:spcPts val="1200"/>
              </a:spcBef>
              <a:spcAft>
                <a:spcPts val="0"/>
              </a:spcAft>
              <a:buClr>
                <a:srgbClr val="7030A0"/>
              </a:buClr>
              <a:buSzPts val="3168"/>
              <a:buFont typeface="Gill Sans"/>
              <a:buChar char="•"/>
            </a:pPr>
            <a:r>
              <a:rPr b="1" lang="en-US" sz="2400">
                <a:solidFill>
                  <a:schemeClr val="dk1"/>
                </a:solidFill>
                <a:latin typeface="Gill Sans"/>
                <a:ea typeface="Gill Sans"/>
                <a:cs typeface="Gill Sans"/>
                <a:sym typeface="Gill Sans"/>
              </a:rPr>
              <a:t>FEVE extractions performed using FSP PG30/TNX Sorbent Pens</a:t>
            </a:r>
            <a:endParaRPr/>
          </a:p>
        </p:txBody>
      </p:sp>
      <p:pic>
        <p:nvPicPr>
          <p:cNvPr descr="A hand holding several small vials&#10;&#10;AI-generated content may be incorrect." id="864" name="Google Shape;864;p60"/>
          <p:cNvPicPr preferRelativeResize="0"/>
          <p:nvPr/>
        </p:nvPicPr>
        <p:blipFill rotWithShape="1">
          <a:blip r:embed="rId3">
            <a:alphaModFix/>
          </a:blip>
          <a:srcRect b="0" l="0" r="0" t="0"/>
          <a:stretch/>
        </p:blipFill>
        <p:spPr>
          <a:xfrm rot="5400000">
            <a:off x="-260437" y="2320809"/>
            <a:ext cx="3667620" cy="2750715"/>
          </a:xfrm>
          <a:prstGeom prst="rect">
            <a:avLst/>
          </a:prstGeom>
          <a:noFill/>
          <a:ln>
            <a:noFill/>
          </a:ln>
        </p:spPr>
      </p:pic>
    </p:spTree>
  </p:cSld>
  <p:clrMapOvr>
    <a:masterClrMapping/>
  </p:clrMapOvr>
  <p:transition>
    <p:fade thruBlk="1"/>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61"/>
          <p:cNvSpPr txBox="1"/>
          <p:nvPr>
            <p:ph type="title"/>
          </p:nvPr>
        </p:nvSpPr>
        <p:spPr>
          <a:xfrm>
            <a:off x="0" y="0"/>
            <a:ext cx="12192000" cy="1143000"/>
          </a:xfrm>
          <a:prstGeom prst="rect">
            <a:avLst/>
          </a:prstGeom>
          <a:solidFill>
            <a:srgbClr val="7030A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FEVE SVOCs in Wastewater Without DCM </a:t>
            </a:r>
            <a:br>
              <a:rPr lang="en-US"/>
            </a:br>
            <a:r>
              <a:rPr lang="en-US"/>
              <a:t>Overlay of Spiked and Unspiked Wastewater Samples</a:t>
            </a:r>
            <a:endParaRPr/>
          </a:p>
        </p:txBody>
      </p:sp>
      <p:pic>
        <p:nvPicPr>
          <p:cNvPr id="870" name="Google Shape;870;p61"/>
          <p:cNvPicPr preferRelativeResize="0"/>
          <p:nvPr/>
        </p:nvPicPr>
        <p:blipFill rotWithShape="1">
          <a:blip r:embed="rId3">
            <a:alphaModFix/>
          </a:blip>
          <a:srcRect b="0" l="0" r="0" t="0"/>
          <a:stretch/>
        </p:blipFill>
        <p:spPr>
          <a:xfrm>
            <a:off x="131503" y="1143000"/>
            <a:ext cx="9055984" cy="5047488"/>
          </a:xfrm>
          <a:prstGeom prst="rect">
            <a:avLst/>
          </a:prstGeom>
          <a:noFill/>
          <a:ln>
            <a:noFill/>
          </a:ln>
        </p:spPr>
      </p:pic>
      <p:pic>
        <p:nvPicPr>
          <p:cNvPr id="871" name="Google Shape;871;p61"/>
          <p:cNvPicPr preferRelativeResize="0"/>
          <p:nvPr/>
        </p:nvPicPr>
        <p:blipFill rotWithShape="1">
          <a:blip r:embed="rId4">
            <a:alphaModFix/>
          </a:blip>
          <a:srcRect b="0" l="0" r="0" t="0"/>
          <a:stretch/>
        </p:blipFill>
        <p:spPr>
          <a:xfrm>
            <a:off x="9187487" y="1334462"/>
            <a:ext cx="2933851" cy="2806844"/>
          </a:xfrm>
          <a:prstGeom prst="rect">
            <a:avLst/>
          </a:prstGeom>
          <a:noFill/>
          <a:ln>
            <a:noFill/>
          </a:ln>
        </p:spPr>
      </p:pic>
      <p:cxnSp>
        <p:nvCxnSpPr>
          <p:cNvPr id="872" name="Google Shape;872;p61"/>
          <p:cNvCxnSpPr/>
          <p:nvPr/>
        </p:nvCxnSpPr>
        <p:spPr>
          <a:xfrm flipH="1" rot="10800000">
            <a:off x="10600660" y="3902149"/>
            <a:ext cx="372140" cy="712381"/>
          </a:xfrm>
          <a:prstGeom prst="straightConnector1">
            <a:avLst/>
          </a:prstGeom>
          <a:solidFill>
            <a:schemeClr val="accent1"/>
          </a:solidFill>
          <a:ln cap="flat" cmpd="sng" w="57150">
            <a:solidFill>
              <a:srgbClr val="FF0000"/>
            </a:solidFill>
            <a:prstDash val="solid"/>
            <a:round/>
            <a:headEnd len="sm" w="sm" type="none"/>
            <a:tailEnd len="med" w="med" type="triangle"/>
          </a:ln>
        </p:spPr>
      </p:cxnSp>
      <p:sp>
        <p:nvSpPr>
          <p:cNvPr id="873" name="Google Shape;873;p61"/>
          <p:cNvSpPr txBox="1"/>
          <p:nvPr/>
        </p:nvSpPr>
        <p:spPr>
          <a:xfrm>
            <a:off x="9187488" y="4626607"/>
            <a:ext cx="263591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Gill Sans"/>
                <a:ea typeface="Gill Sans"/>
                <a:cs typeface="Gill Sans"/>
                <a:sym typeface="Gill Sans"/>
              </a:rPr>
              <a:t>Best not to run this by  PTV or MMI Injection</a:t>
            </a:r>
            <a:endParaRPr/>
          </a:p>
        </p:txBody>
      </p:sp>
      <p:cxnSp>
        <p:nvCxnSpPr>
          <p:cNvPr id="874" name="Google Shape;874;p61"/>
          <p:cNvCxnSpPr/>
          <p:nvPr/>
        </p:nvCxnSpPr>
        <p:spPr>
          <a:xfrm flipH="1" rot="10800000">
            <a:off x="8027581" y="4141306"/>
            <a:ext cx="2126512" cy="377531"/>
          </a:xfrm>
          <a:prstGeom prst="straightConnector1">
            <a:avLst/>
          </a:prstGeom>
          <a:solidFill>
            <a:schemeClr val="accent1"/>
          </a:solidFill>
          <a:ln cap="flat" cmpd="sng" w="28575">
            <a:solidFill>
              <a:srgbClr val="FF0000"/>
            </a:solidFill>
            <a:prstDash val="solid"/>
            <a:round/>
            <a:headEnd len="sm" w="sm" type="none"/>
            <a:tailEnd len="sm" w="sm" type="none"/>
          </a:ln>
        </p:spPr>
      </p:cxnSp>
      <p:cxnSp>
        <p:nvCxnSpPr>
          <p:cNvPr id="875" name="Google Shape;875;p61"/>
          <p:cNvCxnSpPr>
            <a:endCxn id="871" idx="1"/>
          </p:cNvCxnSpPr>
          <p:nvPr/>
        </p:nvCxnSpPr>
        <p:spPr>
          <a:xfrm flipH="1" rot="10800000">
            <a:off x="8027687" y="2737884"/>
            <a:ext cx="1159800" cy="1781100"/>
          </a:xfrm>
          <a:prstGeom prst="straightConnector1">
            <a:avLst/>
          </a:prstGeom>
          <a:solidFill>
            <a:schemeClr val="accent1"/>
          </a:solidFill>
          <a:ln cap="flat" cmpd="sng" w="28575">
            <a:solidFill>
              <a:srgbClr val="FF0000"/>
            </a:solidFill>
            <a:prstDash val="solid"/>
            <a:round/>
            <a:headEnd len="sm" w="sm" type="none"/>
            <a:tailEnd len="sm" w="sm" type="none"/>
          </a:ln>
        </p:spPr>
      </p:cxn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500"/>
                                        <p:tgtEl>
                                          <p:spTgt spid="8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62"/>
          <p:cNvSpPr txBox="1"/>
          <p:nvPr>
            <p:ph idx="12" type="sldNum"/>
          </p:nvPr>
        </p:nvSpPr>
        <p:spPr>
          <a:xfrm>
            <a:off x="8686800" y="94134"/>
            <a:ext cx="1905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82" name="Google Shape;882;p62"/>
          <p:cNvSpPr/>
          <p:nvPr/>
        </p:nvSpPr>
        <p:spPr>
          <a:xfrm>
            <a:off x="4550735" y="1113629"/>
            <a:ext cx="7440967" cy="4720996"/>
          </a:xfrm>
          <a:prstGeom prst="rect">
            <a:avLst/>
          </a:prstGeom>
          <a:noFill/>
          <a:ln>
            <a:noFill/>
          </a:ln>
        </p:spPr>
        <p:txBody>
          <a:bodyPr anchorCtr="0" anchor="t" bIns="45700" lIns="91425" spcFirstLastPara="1" rIns="91425" wrap="square" tIns="45700">
            <a:noAutofit/>
          </a:bodyPr>
          <a:lstStyle/>
          <a:p>
            <a:pPr indent="-342900" lvl="0" marL="342900" marR="0" rtl="0" algn="l">
              <a:lnSpc>
                <a:spcPct val="91666"/>
              </a:lnSpc>
              <a:spcBef>
                <a:spcPts val="0"/>
              </a:spcBef>
              <a:spcAft>
                <a:spcPts val="0"/>
              </a:spcAft>
              <a:buClr>
                <a:srgbClr val="09BBC5"/>
              </a:buClr>
              <a:buSzPts val="3600"/>
              <a:buFont typeface="Arial"/>
              <a:buChar char="•"/>
            </a:pPr>
            <a:r>
              <a:rPr b="0" lang="en-US" sz="2400">
                <a:solidFill>
                  <a:schemeClr val="dk1"/>
                </a:solidFill>
                <a:latin typeface="Calibri"/>
                <a:ea typeface="Calibri"/>
                <a:cs typeface="Calibri"/>
                <a:sym typeface="Calibri"/>
              </a:rPr>
              <a:t>Entech has developed solutions for extraction of Organics and PFAS in gas, liquid, and solid samples</a:t>
            </a:r>
            <a:endParaRPr/>
          </a:p>
          <a:p>
            <a:pPr indent="-342900" lvl="0" marL="342900" marR="0" rtl="0" algn="l">
              <a:lnSpc>
                <a:spcPct val="91666"/>
              </a:lnSpc>
              <a:spcBef>
                <a:spcPts val="1200"/>
              </a:spcBef>
              <a:spcAft>
                <a:spcPts val="0"/>
              </a:spcAft>
              <a:buClr>
                <a:srgbClr val="09BBC5"/>
              </a:buClr>
              <a:buSzPts val="3600"/>
              <a:buFont typeface="Arial"/>
              <a:buChar char="•"/>
            </a:pPr>
            <a:r>
              <a:rPr b="0" lang="en-US" sz="2400">
                <a:solidFill>
                  <a:srgbClr val="00B050"/>
                </a:solidFill>
                <a:latin typeface="Calibri"/>
                <a:ea typeface="Calibri"/>
                <a:cs typeface="Calibri"/>
                <a:sym typeface="Calibri"/>
              </a:rPr>
              <a:t>SPICE and Sorbent Pens enrich GC compatible compounds through a gas phase transition to keep GCs clean, with vacuum used to increase extraction rates</a:t>
            </a:r>
            <a:endParaRPr/>
          </a:p>
          <a:p>
            <a:pPr indent="-342900" lvl="0" marL="342900" marR="0" rtl="0" algn="l">
              <a:lnSpc>
                <a:spcPct val="91666"/>
              </a:lnSpc>
              <a:spcBef>
                <a:spcPts val="1200"/>
              </a:spcBef>
              <a:spcAft>
                <a:spcPts val="0"/>
              </a:spcAft>
              <a:buClr>
                <a:srgbClr val="09BBC5"/>
              </a:buClr>
              <a:buSzPts val="3600"/>
              <a:buFont typeface="Arial"/>
              <a:buChar char="•"/>
            </a:pPr>
            <a:r>
              <a:rPr b="0" lang="en-US" sz="2400">
                <a:solidFill>
                  <a:schemeClr val="dk1"/>
                </a:solidFill>
                <a:latin typeface="Calibri"/>
                <a:ea typeface="Calibri"/>
                <a:cs typeface="Calibri"/>
                <a:sym typeface="Calibri"/>
              </a:rPr>
              <a:t>SPICE Optimized BP Range:  -40</a:t>
            </a:r>
            <a:r>
              <a:rPr b="0" baseline="30000" lang="en-US" sz="2400">
                <a:solidFill>
                  <a:schemeClr val="dk1"/>
                </a:solidFill>
                <a:latin typeface="Calibri"/>
                <a:ea typeface="Calibri"/>
                <a:cs typeface="Calibri"/>
                <a:sym typeface="Calibri"/>
              </a:rPr>
              <a:t>o</a:t>
            </a:r>
            <a:r>
              <a:rPr b="0" lang="en-US" sz="2400">
                <a:solidFill>
                  <a:schemeClr val="dk1"/>
                </a:solidFill>
                <a:latin typeface="Calibri"/>
                <a:ea typeface="Calibri"/>
                <a:cs typeface="Calibri"/>
                <a:sym typeface="Calibri"/>
              </a:rPr>
              <a:t>C to 400</a:t>
            </a:r>
            <a:r>
              <a:rPr b="0" baseline="30000" lang="en-US" sz="2400">
                <a:solidFill>
                  <a:schemeClr val="dk1"/>
                </a:solidFill>
                <a:latin typeface="Calibri"/>
                <a:ea typeface="Calibri"/>
                <a:cs typeface="Calibri"/>
                <a:sym typeface="Calibri"/>
              </a:rPr>
              <a:t>o</a:t>
            </a:r>
            <a:r>
              <a:rPr b="0" lang="en-US" sz="2400">
                <a:solidFill>
                  <a:schemeClr val="dk1"/>
                </a:solidFill>
                <a:latin typeface="Calibri"/>
                <a:ea typeface="Calibri"/>
                <a:cs typeface="Calibri"/>
                <a:sym typeface="Calibri"/>
              </a:rPr>
              <a:t>C</a:t>
            </a:r>
            <a:endParaRPr/>
          </a:p>
          <a:p>
            <a:pPr indent="-342900" lvl="1" marL="800100" marR="0" rtl="0" algn="l">
              <a:lnSpc>
                <a:spcPct val="91666"/>
              </a:lnSpc>
              <a:spcBef>
                <a:spcPts val="1200"/>
              </a:spcBef>
              <a:spcAft>
                <a:spcPts val="0"/>
              </a:spcAft>
              <a:buClr>
                <a:srgbClr val="09BBC5"/>
              </a:buClr>
              <a:buSzPts val="3600"/>
              <a:buFont typeface="Arial"/>
              <a:buChar char="•"/>
            </a:pPr>
            <a:r>
              <a:rPr b="0" i="0" lang="en-US" sz="2400" u="none" cap="none" strike="noStrike">
                <a:solidFill>
                  <a:schemeClr val="dk1"/>
                </a:solidFill>
                <a:latin typeface="Calibri"/>
                <a:ea typeface="Calibri"/>
                <a:cs typeface="Calibri"/>
                <a:sym typeface="Calibri"/>
              </a:rPr>
              <a:t>Superior Water and Ethanol Management</a:t>
            </a:r>
            <a:endParaRPr/>
          </a:p>
          <a:p>
            <a:pPr indent="-342900" lvl="0" marL="342900" marR="0" rtl="0" algn="l">
              <a:lnSpc>
                <a:spcPct val="91666"/>
              </a:lnSpc>
              <a:spcBef>
                <a:spcPts val="1200"/>
              </a:spcBef>
              <a:spcAft>
                <a:spcPts val="0"/>
              </a:spcAft>
              <a:buClr>
                <a:srgbClr val="09BBC5"/>
              </a:buClr>
              <a:buSzPts val="3600"/>
              <a:buFont typeface="Arial"/>
              <a:buChar char="•"/>
            </a:pPr>
            <a:r>
              <a:rPr b="0" lang="en-US" sz="2400">
                <a:solidFill>
                  <a:schemeClr val="dk1"/>
                </a:solidFill>
                <a:latin typeface="Calibri"/>
                <a:ea typeface="Calibri"/>
                <a:cs typeface="Calibri"/>
                <a:sym typeface="Calibri"/>
              </a:rPr>
              <a:t>Sorbent Pens Optimized BP Range:   0</a:t>
            </a:r>
            <a:r>
              <a:rPr b="0" baseline="30000" lang="en-US" sz="2400">
                <a:solidFill>
                  <a:schemeClr val="dk1"/>
                </a:solidFill>
                <a:latin typeface="Calibri"/>
                <a:ea typeface="Calibri"/>
                <a:cs typeface="Calibri"/>
                <a:sym typeface="Calibri"/>
              </a:rPr>
              <a:t>o</a:t>
            </a:r>
            <a:r>
              <a:rPr b="0" lang="en-US" sz="2400">
                <a:solidFill>
                  <a:schemeClr val="dk1"/>
                </a:solidFill>
                <a:latin typeface="Calibri"/>
                <a:ea typeface="Calibri"/>
                <a:cs typeface="Calibri"/>
                <a:sym typeface="Calibri"/>
              </a:rPr>
              <a:t>C to &gt;550</a:t>
            </a:r>
            <a:r>
              <a:rPr b="0" baseline="30000" lang="en-US" sz="2400">
                <a:solidFill>
                  <a:schemeClr val="dk1"/>
                </a:solidFill>
                <a:latin typeface="Calibri"/>
                <a:ea typeface="Calibri"/>
                <a:cs typeface="Calibri"/>
                <a:sym typeface="Calibri"/>
              </a:rPr>
              <a:t>o</a:t>
            </a:r>
            <a:r>
              <a:rPr b="0" lang="en-US" sz="2400">
                <a:solidFill>
                  <a:schemeClr val="dk1"/>
                </a:solidFill>
                <a:latin typeface="Calibri"/>
                <a:ea typeface="Calibri"/>
                <a:cs typeface="Calibri"/>
                <a:sym typeface="Calibri"/>
              </a:rPr>
              <a:t>C</a:t>
            </a:r>
            <a:endParaRPr/>
          </a:p>
          <a:p>
            <a:pPr indent="-342900" lvl="0" marL="342900" marR="0" rtl="0" algn="l">
              <a:lnSpc>
                <a:spcPct val="91666"/>
              </a:lnSpc>
              <a:spcBef>
                <a:spcPts val="1200"/>
              </a:spcBef>
              <a:spcAft>
                <a:spcPts val="0"/>
              </a:spcAft>
              <a:buClr>
                <a:srgbClr val="09BBC5"/>
              </a:buClr>
              <a:buSzPts val="3600"/>
              <a:buFont typeface="Arial"/>
              <a:buChar char="•"/>
            </a:pPr>
            <a:r>
              <a:rPr b="0" lang="en-US" sz="2400">
                <a:solidFill>
                  <a:schemeClr val="dk1"/>
                </a:solidFill>
                <a:latin typeface="Calibri"/>
                <a:ea typeface="Calibri"/>
                <a:cs typeface="Calibri"/>
                <a:sym typeface="Calibri"/>
              </a:rPr>
              <a:t>Low toxicity solvent addition improves recovery in certain applications prior to  VASE and FEVE extractions</a:t>
            </a:r>
            <a:endParaRPr/>
          </a:p>
          <a:p>
            <a:pPr indent="-342900" lvl="0" marL="342900" marR="0" rtl="0" algn="l">
              <a:lnSpc>
                <a:spcPct val="91666"/>
              </a:lnSpc>
              <a:spcBef>
                <a:spcPts val="1200"/>
              </a:spcBef>
              <a:spcAft>
                <a:spcPts val="0"/>
              </a:spcAft>
              <a:buClr>
                <a:srgbClr val="09BBC5"/>
              </a:buClr>
              <a:buSzPts val="3600"/>
              <a:buFont typeface="Arial"/>
              <a:buChar char="•"/>
            </a:pPr>
            <a:r>
              <a:rPr b="0" lang="en-US" sz="2400">
                <a:solidFill>
                  <a:schemeClr val="dk1"/>
                </a:solidFill>
                <a:latin typeface="Calibri"/>
                <a:ea typeface="Calibri"/>
                <a:cs typeface="Calibri"/>
                <a:sym typeface="Calibri"/>
              </a:rPr>
              <a:t>36 Years have taught us a lot, and we are still enjoying the journey!!</a:t>
            </a:r>
            <a:endParaRPr/>
          </a:p>
          <a:p>
            <a:pPr indent="-152400" lvl="0" marL="342900" marR="0" rtl="0" algn="l">
              <a:lnSpc>
                <a:spcPct val="110000"/>
              </a:lnSpc>
              <a:spcBef>
                <a:spcPts val="1200"/>
              </a:spcBef>
              <a:spcAft>
                <a:spcPts val="0"/>
              </a:spcAft>
              <a:buClr>
                <a:srgbClr val="09BBC5"/>
              </a:buClr>
              <a:buSzPts val="3000"/>
              <a:buFont typeface="Arial"/>
              <a:buNone/>
            </a:pPr>
            <a:r>
              <a:t/>
            </a:r>
            <a:endParaRPr b="0" sz="2000">
              <a:solidFill>
                <a:schemeClr val="dk1"/>
              </a:solidFill>
              <a:latin typeface="Calibri"/>
              <a:ea typeface="Calibri"/>
              <a:cs typeface="Calibri"/>
              <a:sym typeface="Calibri"/>
            </a:endParaRPr>
          </a:p>
          <a:p>
            <a:pPr indent="0" lvl="0" marL="0" marR="0" rtl="0" algn="l">
              <a:lnSpc>
                <a:spcPct val="61111"/>
              </a:lnSpc>
              <a:spcBef>
                <a:spcPts val="1200"/>
              </a:spcBef>
              <a:spcAft>
                <a:spcPts val="0"/>
              </a:spcAft>
              <a:buNone/>
            </a:pPr>
            <a:r>
              <a:rPr b="0" lang="en-US" sz="3600">
                <a:solidFill>
                  <a:schemeClr val="dk1"/>
                </a:solidFill>
                <a:latin typeface="Calibri"/>
                <a:ea typeface="Calibri"/>
                <a:cs typeface="Calibri"/>
                <a:sym typeface="Calibri"/>
              </a:rPr>
              <a:t>    Merci!!</a:t>
            </a:r>
            <a:endParaRPr/>
          </a:p>
        </p:txBody>
      </p:sp>
      <p:pic>
        <p:nvPicPr>
          <p:cNvPr id="883" name="Google Shape;883;p62"/>
          <p:cNvPicPr preferRelativeResize="0"/>
          <p:nvPr/>
        </p:nvPicPr>
        <p:blipFill rotWithShape="1">
          <a:blip r:embed="rId3">
            <a:alphaModFix/>
          </a:blip>
          <a:srcRect b="0" l="0" r="0" t="0"/>
          <a:stretch/>
        </p:blipFill>
        <p:spPr>
          <a:xfrm>
            <a:off x="2537035" y="2584409"/>
            <a:ext cx="1814389" cy="2045755"/>
          </a:xfrm>
          <a:prstGeom prst="rect">
            <a:avLst/>
          </a:prstGeom>
          <a:noFill/>
          <a:ln>
            <a:noFill/>
          </a:ln>
        </p:spPr>
      </p:pic>
      <p:pic>
        <p:nvPicPr>
          <p:cNvPr id="884" name="Google Shape;884;p62"/>
          <p:cNvPicPr preferRelativeResize="0"/>
          <p:nvPr/>
        </p:nvPicPr>
        <p:blipFill rotWithShape="1">
          <a:blip r:embed="rId4">
            <a:alphaModFix/>
          </a:blip>
          <a:srcRect b="0" l="0" r="0" t="0"/>
          <a:stretch/>
        </p:blipFill>
        <p:spPr>
          <a:xfrm>
            <a:off x="200298" y="4615015"/>
            <a:ext cx="2647406" cy="1522584"/>
          </a:xfrm>
          <a:prstGeom prst="rect">
            <a:avLst/>
          </a:prstGeom>
          <a:noFill/>
          <a:ln>
            <a:noFill/>
          </a:ln>
        </p:spPr>
      </p:pic>
      <p:pic>
        <p:nvPicPr>
          <p:cNvPr id="885" name="Google Shape;885;p62"/>
          <p:cNvPicPr preferRelativeResize="0"/>
          <p:nvPr/>
        </p:nvPicPr>
        <p:blipFill rotWithShape="1">
          <a:blip r:embed="rId5">
            <a:alphaModFix/>
          </a:blip>
          <a:srcRect b="0" l="0" r="0" t="0"/>
          <a:stretch/>
        </p:blipFill>
        <p:spPr>
          <a:xfrm>
            <a:off x="164858" y="1113629"/>
            <a:ext cx="4318536" cy="1341220"/>
          </a:xfrm>
          <a:prstGeom prst="rect">
            <a:avLst/>
          </a:prstGeom>
          <a:noFill/>
          <a:ln>
            <a:noFill/>
          </a:ln>
        </p:spPr>
      </p:pic>
      <p:pic>
        <p:nvPicPr>
          <p:cNvPr id="886" name="Google Shape;886;p62"/>
          <p:cNvPicPr preferRelativeResize="0"/>
          <p:nvPr/>
        </p:nvPicPr>
        <p:blipFill rotWithShape="1">
          <a:blip r:embed="rId6">
            <a:alphaModFix/>
          </a:blip>
          <a:srcRect b="0" l="0" r="0" t="0"/>
          <a:stretch/>
        </p:blipFill>
        <p:spPr>
          <a:xfrm>
            <a:off x="957054" y="2786743"/>
            <a:ext cx="1172092" cy="1785806"/>
          </a:xfrm>
          <a:prstGeom prst="rect">
            <a:avLst/>
          </a:prstGeom>
          <a:noFill/>
          <a:ln>
            <a:noFill/>
          </a:ln>
        </p:spPr>
      </p:pic>
      <p:sp>
        <p:nvSpPr>
          <p:cNvPr id="887" name="Google Shape;887;p62"/>
          <p:cNvSpPr txBox="1"/>
          <p:nvPr/>
        </p:nvSpPr>
        <p:spPr>
          <a:xfrm>
            <a:off x="0" y="0"/>
            <a:ext cx="12192000" cy="984069"/>
          </a:xfrm>
          <a:prstGeom prst="rect">
            <a:avLst/>
          </a:prstGeom>
          <a:solidFill>
            <a:srgbClr val="09BBC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a:solidFill>
                  <a:schemeClr val="lt1"/>
                </a:solidFill>
                <a:latin typeface="Gill Sans"/>
                <a:ea typeface="Gill Sans"/>
                <a:cs typeface="Gill Sans"/>
                <a:sym typeface="Gill Sans"/>
              </a:rPr>
              <a:t>SUMMARY – </a:t>
            </a:r>
            <a:r>
              <a:rPr b="1" i="0" lang="en-US" sz="2800">
                <a:solidFill>
                  <a:srgbClr val="9FF828"/>
                </a:solidFill>
                <a:latin typeface="Gill Sans"/>
                <a:ea typeface="Gill Sans"/>
                <a:cs typeface="Gill Sans"/>
                <a:sym typeface="Gill Sans"/>
              </a:rPr>
              <a:t>Green</a:t>
            </a:r>
            <a:r>
              <a:rPr b="1" i="0" lang="en-US" sz="2800">
                <a:solidFill>
                  <a:schemeClr val="lt1"/>
                </a:solidFill>
                <a:latin typeface="Gill Sans"/>
                <a:ea typeface="Gill Sans"/>
                <a:cs typeface="Gill Sans"/>
                <a:sym typeface="Gill Sans"/>
              </a:rPr>
              <a:t> Chemistry using SPICE and Sorbent Pen Sample Prep</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3"/>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3" name="Google Shape;123;p13"/>
          <p:cNvSpPr txBox="1"/>
          <p:nvPr/>
        </p:nvSpPr>
        <p:spPr>
          <a:xfrm>
            <a:off x="0" y="-9084"/>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u="none" cap="none" strike="noStrike">
                <a:solidFill>
                  <a:schemeClr val="lt1"/>
                </a:solidFill>
                <a:latin typeface="Gill Sans"/>
                <a:ea typeface="Gill Sans"/>
                <a:cs typeface="Gill Sans"/>
                <a:sym typeface="Gill Sans"/>
              </a:rPr>
              <a:t>Silonite Coated Vacuum Sampling Canister Applications</a:t>
            </a:r>
            <a:endParaRPr/>
          </a:p>
        </p:txBody>
      </p:sp>
      <p:sp>
        <p:nvSpPr>
          <p:cNvPr id="124" name="Google Shape;124;p13"/>
          <p:cNvSpPr txBox="1"/>
          <p:nvPr/>
        </p:nvSpPr>
        <p:spPr>
          <a:xfrm>
            <a:off x="-295656" y="3770450"/>
            <a:ext cx="2667000" cy="838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rgbClr val="6D6D6D"/>
                </a:solidFill>
                <a:latin typeface="Calibri"/>
                <a:ea typeface="Calibri"/>
                <a:cs typeface="Calibri"/>
                <a:sym typeface="Calibri"/>
              </a:rPr>
              <a:t>6L 24 Hr Time Integrated Sampler</a:t>
            </a:r>
            <a:endParaRPr/>
          </a:p>
        </p:txBody>
      </p:sp>
      <p:sp>
        <p:nvSpPr>
          <p:cNvPr id="125" name="Google Shape;125;p13"/>
          <p:cNvSpPr txBox="1"/>
          <p:nvPr/>
        </p:nvSpPr>
        <p:spPr>
          <a:xfrm>
            <a:off x="2019205" y="3370774"/>
            <a:ext cx="3084163" cy="79935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rgbClr val="6D6D6D"/>
                </a:solidFill>
                <a:latin typeface="Calibri"/>
                <a:ea typeface="Calibri"/>
                <a:cs typeface="Calibri"/>
                <a:sym typeface="Calibri"/>
              </a:rPr>
              <a:t>Vapor Intrusion Monitoring</a:t>
            </a:r>
            <a:endParaRPr/>
          </a:p>
        </p:txBody>
      </p:sp>
      <p:sp>
        <p:nvSpPr>
          <p:cNvPr id="126" name="Google Shape;126;p13"/>
          <p:cNvSpPr txBox="1"/>
          <p:nvPr/>
        </p:nvSpPr>
        <p:spPr>
          <a:xfrm>
            <a:off x="3046300" y="5667782"/>
            <a:ext cx="2878721" cy="95802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rgbClr val="6D6D6D"/>
                </a:solidFill>
                <a:latin typeface="Calibri"/>
                <a:ea typeface="Calibri"/>
                <a:cs typeface="Calibri"/>
                <a:sym typeface="Calibri"/>
              </a:rPr>
              <a:t>Emergency Sampling</a:t>
            </a:r>
            <a:endParaRPr/>
          </a:p>
        </p:txBody>
      </p:sp>
      <p:sp>
        <p:nvSpPr>
          <p:cNvPr id="127" name="Google Shape;127;p13"/>
          <p:cNvSpPr/>
          <p:nvPr/>
        </p:nvSpPr>
        <p:spPr>
          <a:xfrm>
            <a:off x="5204968" y="1176065"/>
            <a:ext cx="6885432" cy="4389418"/>
          </a:xfrm>
          <a:prstGeom prst="rect">
            <a:avLst/>
          </a:prstGeom>
          <a:noFill/>
          <a:ln>
            <a:noFill/>
          </a:ln>
        </p:spPr>
        <p:txBody>
          <a:bodyPr anchorCtr="0" anchor="t" bIns="45700" lIns="91425" spcFirstLastPara="1" rIns="91425" wrap="square" tIns="45700">
            <a:noAutofit/>
          </a:bodyPr>
          <a:lstStyle/>
          <a:p>
            <a:pPr indent="-342900" lvl="1" marL="800100" marR="0" rtl="0" algn="l">
              <a:spcBef>
                <a:spcPts val="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Air Toxic Compounds in US EPA Title III, 1990 CAAA</a:t>
            </a:r>
            <a:endParaRPr/>
          </a:p>
          <a:p>
            <a:pPr indent="-342900" lvl="1" marL="800100" marR="0" rtl="0" algn="l">
              <a:spcBef>
                <a:spcPts val="12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C2-C10 Hydrocarbons for their effect on Ozone Generation</a:t>
            </a:r>
            <a:endParaRPr/>
          </a:p>
          <a:p>
            <a:pPr indent="-342900" lvl="1" marL="800100" marR="0" rtl="0" algn="l">
              <a:spcBef>
                <a:spcPts val="12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Soil Gas, Vapor Intrusion,  Ground Water Contamination Assessment</a:t>
            </a:r>
            <a:endParaRPr/>
          </a:p>
          <a:p>
            <a:pPr indent="-342900" lvl="1" marL="800100" marR="0" rtl="0" algn="l">
              <a:spcBef>
                <a:spcPts val="12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Emergency Response for Accidental Releases</a:t>
            </a:r>
            <a:endParaRPr/>
          </a:p>
          <a:p>
            <a:pPr indent="-342900" lvl="1" marL="800100" marR="0" rtl="0" algn="l">
              <a:spcBef>
                <a:spcPts val="12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Reduced Sulfur Compounds for Odor Monitoring</a:t>
            </a:r>
            <a:endParaRPr/>
          </a:p>
          <a:p>
            <a:pPr indent="-342900" lvl="1" marL="800100" marR="0" rtl="0" algn="l">
              <a:spcBef>
                <a:spcPts val="12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Siloxanes in Digester gas</a:t>
            </a:r>
            <a:endParaRPr/>
          </a:p>
          <a:p>
            <a:pPr indent="-342900" lvl="1" marL="800100" marR="0" rtl="0" algn="l">
              <a:spcBef>
                <a:spcPts val="12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Microbial VOCs (Mold Detection in Indoor Air)</a:t>
            </a:r>
            <a:endParaRPr/>
          </a:p>
          <a:p>
            <a:pPr indent="-342900" lvl="1" marL="800100" marR="0" rtl="0" algn="l">
              <a:spcBef>
                <a:spcPts val="12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Workplace Monitoring – Solvents and Synthetic Precursors</a:t>
            </a:r>
            <a:endParaRPr/>
          </a:p>
        </p:txBody>
      </p:sp>
      <p:pic>
        <p:nvPicPr>
          <p:cNvPr id="128" name="Google Shape;128;p13"/>
          <p:cNvPicPr preferRelativeResize="0"/>
          <p:nvPr/>
        </p:nvPicPr>
        <p:blipFill rotWithShape="1">
          <a:blip r:embed="rId3">
            <a:alphaModFix/>
          </a:blip>
          <a:srcRect b="0" l="0" r="0" t="0"/>
          <a:stretch/>
        </p:blipFill>
        <p:spPr>
          <a:xfrm>
            <a:off x="27993" y="1171419"/>
            <a:ext cx="1236113" cy="2742157"/>
          </a:xfrm>
          <a:prstGeom prst="rect">
            <a:avLst/>
          </a:prstGeom>
          <a:noFill/>
          <a:ln>
            <a:noFill/>
          </a:ln>
        </p:spPr>
      </p:pic>
      <p:pic>
        <p:nvPicPr>
          <p:cNvPr descr="Vapor Intrusion Image" id="129" name="Google Shape;129;p13"/>
          <p:cNvPicPr preferRelativeResize="0"/>
          <p:nvPr/>
        </p:nvPicPr>
        <p:blipFill rotWithShape="1">
          <a:blip r:embed="rId4">
            <a:alphaModFix/>
          </a:blip>
          <a:srcRect b="0" l="0" r="0" t="0"/>
          <a:stretch/>
        </p:blipFill>
        <p:spPr>
          <a:xfrm>
            <a:off x="1264106" y="1483507"/>
            <a:ext cx="4095750" cy="2047876"/>
          </a:xfrm>
          <a:prstGeom prst="rect">
            <a:avLst/>
          </a:prstGeom>
          <a:noFill/>
          <a:ln>
            <a:noFill/>
          </a:ln>
        </p:spPr>
      </p:pic>
      <p:pic>
        <p:nvPicPr>
          <p:cNvPr descr="F:\Photos\Emergency Response\MiniCan_FireExtinguisher2.jpg" id="130" name="Google Shape;130;p13"/>
          <p:cNvPicPr preferRelativeResize="0"/>
          <p:nvPr/>
        </p:nvPicPr>
        <p:blipFill rotWithShape="1">
          <a:blip r:embed="rId5">
            <a:alphaModFix/>
          </a:blip>
          <a:srcRect b="0" l="0" r="0" t="0"/>
          <a:stretch/>
        </p:blipFill>
        <p:spPr>
          <a:xfrm>
            <a:off x="3766354" y="4048614"/>
            <a:ext cx="1438614" cy="1918152"/>
          </a:xfrm>
          <a:prstGeom prst="rect">
            <a:avLst/>
          </a:prstGeom>
          <a:noFill/>
          <a:ln>
            <a:noFill/>
          </a:ln>
        </p:spPr>
      </p:pic>
      <p:pic>
        <p:nvPicPr>
          <p:cNvPr id="131" name="Google Shape;131;p13"/>
          <p:cNvPicPr preferRelativeResize="0"/>
          <p:nvPr/>
        </p:nvPicPr>
        <p:blipFill rotWithShape="1">
          <a:blip r:embed="rId6">
            <a:alphaModFix/>
          </a:blip>
          <a:srcRect b="0" l="0" r="0" t="0"/>
          <a:stretch/>
        </p:blipFill>
        <p:spPr>
          <a:xfrm>
            <a:off x="2281894" y="4048614"/>
            <a:ext cx="1279392" cy="1918152"/>
          </a:xfrm>
          <a:prstGeom prst="rect">
            <a:avLst/>
          </a:prstGeom>
          <a:noFill/>
          <a:ln>
            <a:noFill/>
          </a:ln>
          <a:effectLst>
            <a:outerShdw blurRad="50800" rotWithShape="0" algn="tl" dir="2700000" dist="38100">
              <a:srgbClr val="000000">
                <a:alpha val="40000"/>
              </a:srgbClr>
            </a:outerShdw>
          </a:effectLst>
        </p:spPr>
      </p:pic>
      <p:sp>
        <p:nvSpPr>
          <p:cNvPr id="132" name="Google Shape;132;p13"/>
          <p:cNvSpPr txBox="1"/>
          <p:nvPr/>
        </p:nvSpPr>
        <p:spPr>
          <a:xfrm>
            <a:off x="269180" y="5007690"/>
            <a:ext cx="2057067" cy="95802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rgbClr val="6D6D6D"/>
                </a:solidFill>
                <a:latin typeface="Calibri"/>
                <a:ea typeface="Calibri"/>
                <a:cs typeface="Calibri"/>
                <a:sym typeface="Calibri"/>
              </a:rPr>
              <a:t>Simple Gas Dilutions using Micro QT Valves</a:t>
            </a:r>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4"/>
          <p:cNvSpPr txBox="1"/>
          <p:nvPr/>
        </p:nvSpPr>
        <p:spPr>
          <a:xfrm>
            <a:off x="2971800" y="29191059"/>
            <a:ext cx="6324600" cy="9079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269999"/>
                </a:solidFill>
                <a:latin typeface="Gill Sans"/>
                <a:ea typeface="Gill Sans"/>
                <a:cs typeface="Gill Sans"/>
                <a:sym typeface="Gill Sans"/>
              </a:rPr>
              <a:t>Entech 7200 Canister Preconcentrator</a:t>
            </a:r>
            <a:endParaRPr b="1" i="0" sz="2400" u="none" cap="none" strike="noStrike">
              <a:solidFill>
                <a:srgbClr val="269999"/>
              </a:solidFill>
              <a:latin typeface="Gill Sans"/>
              <a:ea typeface="Gill Sans"/>
              <a:cs typeface="Gill Sans"/>
              <a:sym typeface="Gill Sans"/>
            </a:endParaRPr>
          </a:p>
          <a:p>
            <a:pPr indent="0" lvl="0" marL="0" marR="0" rtl="0" algn="ctr">
              <a:spcBef>
                <a:spcPts val="600"/>
              </a:spcBef>
              <a:spcAft>
                <a:spcPts val="0"/>
              </a:spcAft>
              <a:buNone/>
            </a:pPr>
            <a:r>
              <a:rPr b="1" i="0" lang="en-US" sz="2400" u="none" cap="none" strike="noStrike">
                <a:solidFill>
                  <a:srgbClr val="269999"/>
                </a:solidFill>
                <a:latin typeface="Gill Sans"/>
                <a:ea typeface="Gill Sans"/>
                <a:cs typeface="Gill Sans"/>
                <a:sym typeface="Gill Sans"/>
              </a:rPr>
              <a:t>Water and CO2 Management Techniques</a:t>
            </a:r>
            <a:endParaRPr/>
          </a:p>
        </p:txBody>
      </p:sp>
      <p:pic>
        <p:nvPicPr>
          <p:cNvPr id="138" name="Google Shape;138;p14"/>
          <p:cNvPicPr preferRelativeResize="0"/>
          <p:nvPr/>
        </p:nvPicPr>
        <p:blipFill rotWithShape="1">
          <a:blip r:embed="rId3">
            <a:alphaModFix/>
          </a:blip>
          <a:srcRect b="0" l="0" r="0" t="0"/>
          <a:stretch/>
        </p:blipFill>
        <p:spPr>
          <a:xfrm>
            <a:off x="356943" y="1295539"/>
            <a:ext cx="6283562" cy="4473853"/>
          </a:xfrm>
          <a:prstGeom prst="rect">
            <a:avLst/>
          </a:prstGeom>
          <a:noFill/>
          <a:ln>
            <a:noFill/>
          </a:ln>
        </p:spPr>
      </p:pic>
      <p:pic>
        <p:nvPicPr>
          <p:cNvPr id="139" name="Google Shape;139;p14"/>
          <p:cNvPicPr preferRelativeResize="0"/>
          <p:nvPr/>
        </p:nvPicPr>
        <p:blipFill rotWithShape="1">
          <a:blip r:embed="rId4">
            <a:alphaModFix/>
          </a:blip>
          <a:srcRect b="0" l="0" r="0" t="0"/>
          <a:stretch/>
        </p:blipFill>
        <p:spPr>
          <a:xfrm>
            <a:off x="5715000" y="2971801"/>
            <a:ext cx="544812" cy="252413"/>
          </a:xfrm>
          <a:prstGeom prst="rect">
            <a:avLst/>
          </a:prstGeom>
          <a:noFill/>
          <a:ln>
            <a:noFill/>
          </a:ln>
        </p:spPr>
      </p:pic>
      <p:cxnSp>
        <p:nvCxnSpPr>
          <p:cNvPr id="140" name="Google Shape;140;p14"/>
          <p:cNvCxnSpPr/>
          <p:nvPr/>
        </p:nvCxnSpPr>
        <p:spPr>
          <a:xfrm flipH="1" rot="10800000">
            <a:off x="5971485" y="2862618"/>
            <a:ext cx="549" cy="109182"/>
          </a:xfrm>
          <a:prstGeom prst="straightConnector1">
            <a:avLst/>
          </a:prstGeom>
          <a:solidFill>
            <a:schemeClr val="accent1"/>
          </a:solidFill>
          <a:ln cap="flat" cmpd="sng" w="19050">
            <a:solidFill>
              <a:schemeClr val="dk1"/>
            </a:solidFill>
            <a:prstDash val="solid"/>
            <a:round/>
            <a:headEnd len="sm" w="sm" type="none"/>
            <a:tailEnd len="sm" w="sm" type="none"/>
          </a:ln>
        </p:spPr>
      </p:cxnSp>
      <p:pic>
        <p:nvPicPr>
          <p:cNvPr id="141" name="Google Shape;141;p14"/>
          <p:cNvPicPr preferRelativeResize="0"/>
          <p:nvPr/>
        </p:nvPicPr>
        <p:blipFill rotWithShape="1">
          <a:blip r:embed="rId4">
            <a:alphaModFix/>
          </a:blip>
          <a:srcRect b="0" l="0" r="0" t="0"/>
          <a:stretch/>
        </p:blipFill>
        <p:spPr>
          <a:xfrm>
            <a:off x="5685865" y="5470713"/>
            <a:ext cx="544812" cy="252413"/>
          </a:xfrm>
          <a:prstGeom prst="rect">
            <a:avLst/>
          </a:prstGeom>
          <a:noFill/>
          <a:ln>
            <a:noFill/>
          </a:ln>
        </p:spPr>
      </p:pic>
      <p:cxnSp>
        <p:nvCxnSpPr>
          <p:cNvPr id="142" name="Google Shape;142;p14"/>
          <p:cNvCxnSpPr/>
          <p:nvPr/>
        </p:nvCxnSpPr>
        <p:spPr>
          <a:xfrm flipH="1" rot="10800000">
            <a:off x="5942350" y="5361530"/>
            <a:ext cx="549" cy="109182"/>
          </a:xfrm>
          <a:prstGeom prst="straightConnector1">
            <a:avLst/>
          </a:prstGeom>
          <a:solidFill>
            <a:schemeClr val="accent1"/>
          </a:solidFill>
          <a:ln cap="flat" cmpd="sng" w="19050">
            <a:solidFill>
              <a:schemeClr val="dk1"/>
            </a:solidFill>
            <a:prstDash val="solid"/>
            <a:round/>
            <a:headEnd len="sm" w="sm" type="none"/>
            <a:tailEnd len="sm" w="sm" type="none"/>
          </a:ln>
        </p:spPr>
      </p:cxnSp>
      <p:sp>
        <p:nvSpPr>
          <p:cNvPr id="143" name="Google Shape;143;p14"/>
          <p:cNvSpPr/>
          <p:nvPr/>
        </p:nvSpPr>
        <p:spPr>
          <a:xfrm>
            <a:off x="6780794" y="1023009"/>
            <a:ext cx="5188633" cy="4811981"/>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Early cryogenic trapping and water/CO2 management solutions were state of the art at the time</a:t>
            </a:r>
            <a:endParaRPr/>
          </a:p>
          <a:p>
            <a:pPr indent="-342900" lvl="0" marL="342900" marR="0" rtl="0" algn="l">
              <a:spcBef>
                <a:spcPts val="11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Both ECTD and MP&amp;T were limited to C2-C12 Compound Range due to cold zone water knock-out</a:t>
            </a:r>
            <a:endParaRPr/>
          </a:p>
          <a:p>
            <a:pPr indent="-342900" lvl="0" marL="342900" marR="0" rtl="0" algn="l">
              <a:spcBef>
                <a:spcPts val="11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Not very green, as liquid nitrogen was not created locally, and even then should be used only if there are no other alternatives</a:t>
            </a:r>
            <a:endParaRPr/>
          </a:p>
          <a:p>
            <a:pPr indent="-342900" lvl="0" marL="342900" marR="0" rtl="0" algn="l">
              <a:spcBef>
                <a:spcPts val="11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Lower energy solutions that also extended the range to heavier analytes was needed</a:t>
            </a:r>
            <a:endParaRPr/>
          </a:p>
        </p:txBody>
      </p:sp>
      <p:sp>
        <p:nvSpPr>
          <p:cNvPr id="144" name="Google Shape;144;p14"/>
          <p:cNvSpPr txBox="1"/>
          <p:nvPr/>
        </p:nvSpPr>
        <p:spPr>
          <a:xfrm>
            <a:off x="0" y="19783"/>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u="none" cap="none" strike="noStrike">
                <a:solidFill>
                  <a:schemeClr val="lt1"/>
                </a:solidFill>
                <a:latin typeface="Gill Sans"/>
                <a:ea typeface="Gill Sans"/>
                <a:cs typeface="Gill Sans"/>
                <a:sym typeface="Gill Sans"/>
              </a:rPr>
              <a:t>Entech 7000/7100 Canister Cryogenic Preconcentrators (1995-2005) </a:t>
            </a:r>
            <a:endParaRP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5"/>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50" name="Google Shape;150;p15"/>
          <p:cNvPicPr preferRelativeResize="0"/>
          <p:nvPr/>
        </p:nvPicPr>
        <p:blipFill rotWithShape="1">
          <a:blip r:embed="rId3">
            <a:alphaModFix/>
          </a:blip>
          <a:srcRect b="0" l="0" r="0" t="0"/>
          <a:stretch/>
        </p:blipFill>
        <p:spPr>
          <a:xfrm>
            <a:off x="152400" y="3704047"/>
            <a:ext cx="3307251" cy="2381992"/>
          </a:xfrm>
          <a:prstGeom prst="rect">
            <a:avLst/>
          </a:prstGeom>
          <a:noFill/>
          <a:ln>
            <a:noFill/>
          </a:ln>
        </p:spPr>
      </p:pic>
      <p:pic>
        <p:nvPicPr>
          <p:cNvPr id="151" name="Google Shape;151;p15"/>
          <p:cNvPicPr preferRelativeResize="0"/>
          <p:nvPr/>
        </p:nvPicPr>
        <p:blipFill rotWithShape="1">
          <a:blip r:embed="rId4">
            <a:alphaModFix/>
          </a:blip>
          <a:srcRect b="0" l="0" r="0" t="0"/>
          <a:stretch/>
        </p:blipFill>
        <p:spPr>
          <a:xfrm>
            <a:off x="170439" y="1047008"/>
            <a:ext cx="3320352" cy="2381992"/>
          </a:xfrm>
          <a:prstGeom prst="rect">
            <a:avLst/>
          </a:prstGeom>
          <a:noFill/>
          <a:ln>
            <a:noFill/>
          </a:ln>
        </p:spPr>
      </p:pic>
      <p:pic>
        <p:nvPicPr>
          <p:cNvPr id="152" name="Google Shape;152;p15"/>
          <p:cNvPicPr preferRelativeResize="0"/>
          <p:nvPr/>
        </p:nvPicPr>
        <p:blipFill rotWithShape="1">
          <a:blip r:embed="rId5">
            <a:alphaModFix/>
          </a:blip>
          <a:srcRect b="0" l="0" r="0" t="0"/>
          <a:stretch/>
        </p:blipFill>
        <p:spPr>
          <a:xfrm>
            <a:off x="3621485" y="1028468"/>
            <a:ext cx="3250923" cy="2400532"/>
          </a:xfrm>
          <a:prstGeom prst="rect">
            <a:avLst/>
          </a:prstGeom>
          <a:noFill/>
          <a:ln>
            <a:noFill/>
          </a:ln>
        </p:spPr>
      </p:pic>
      <p:pic>
        <p:nvPicPr>
          <p:cNvPr id="153" name="Google Shape;153;p15"/>
          <p:cNvPicPr preferRelativeResize="0"/>
          <p:nvPr/>
        </p:nvPicPr>
        <p:blipFill rotWithShape="1">
          <a:blip r:embed="rId6">
            <a:alphaModFix/>
          </a:blip>
          <a:srcRect b="0" l="0" r="0" t="0"/>
          <a:stretch/>
        </p:blipFill>
        <p:spPr>
          <a:xfrm>
            <a:off x="3677813" y="3759241"/>
            <a:ext cx="3307251" cy="2329073"/>
          </a:xfrm>
          <a:prstGeom prst="rect">
            <a:avLst/>
          </a:prstGeom>
          <a:noFill/>
          <a:ln>
            <a:noFill/>
          </a:ln>
        </p:spPr>
      </p:pic>
      <p:sp>
        <p:nvSpPr>
          <p:cNvPr id="154" name="Google Shape;154;p15"/>
          <p:cNvSpPr/>
          <p:nvPr/>
        </p:nvSpPr>
        <p:spPr>
          <a:xfrm>
            <a:off x="7133797" y="1028468"/>
            <a:ext cx="4956603" cy="1902319"/>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The 7150 and later the 7650 added capillary columns to traps</a:t>
            </a:r>
            <a:endParaRPr/>
          </a:p>
          <a:p>
            <a:pPr indent="-342900" lvl="1" marL="800100" marR="0" rtl="0" algn="l">
              <a:lnSpc>
                <a:spcPct val="100000"/>
              </a:lnSpc>
              <a:spcBef>
                <a:spcPts val="12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Improved efficiency</a:t>
            </a:r>
            <a:endParaRPr/>
          </a:p>
          <a:p>
            <a:pPr indent="-342900" lvl="1" marL="800100" marR="0" rtl="0" algn="l">
              <a:lnSpc>
                <a:spcPct val="100000"/>
              </a:lnSpc>
              <a:spcBef>
                <a:spcPts val="12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Not just VOCs, but SVOCs out to C24</a:t>
            </a:r>
            <a:endParaRPr/>
          </a:p>
          <a:p>
            <a:pPr indent="0" lvl="0" marL="0" marR="0" rtl="0" algn="l">
              <a:lnSpc>
                <a:spcPct val="100000"/>
              </a:lnSpc>
              <a:spcBef>
                <a:spcPts val="1200"/>
              </a:spcBef>
              <a:spcAft>
                <a:spcPts val="0"/>
              </a:spcAft>
              <a:buNone/>
            </a:pPr>
            <a:r>
              <a:t/>
            </a:r>
            <a:endParaRPr b="0" i="0" sz="2200" u="none" cap="none" strike="noStrike">
              <a:solidFill>
                <a:schemeClr val="dk1"/>
              </a:solidFill>
              <a:latin typeface="Calibri"/>
              <a:ea typeface="Calibri"/>
              <a:cs typeface="Calibri"/>
              <a:sym typeface="Calibri"/>
            </a:endParaRPr>
          </a:p>
        </p:txBody>
      </p:sp>
      <p:pic>
        <p:nvPicPr>
          <p:cNvPr id="155" name="Google Shape;155;p15"/>
          <p:cNvPicPr preferRelativeResize="0"/>
          <p:nvPr/>
        </p:nvPicPr>
        <p:blipFill rotWithShape="1">
          <a:blip r:embed="rId7">
            <a:alphaModFix/>
          </a:blip>
          <a:srcRect b="0" l="0" r="0" t="0"/>
          <a:stretch/>
        </p:blipFill>
        <p:spPr>
          <a:xfrm>
            <a:off x="7133797" y="2844151"/>
            <a:ext cx="4514167" cy="3429000"/>
          </a:xfrm>
          <a:prstGeom prst="rect">
            <a:avLst/>
          </a:prstGeom>
          <a:noFill/>
          <a:ln>
            <a:noFill/>
          </a:ln>
        </p:spPr>
      </p:pic>
      <p:sp>
        <p:nvSpPr>
          <p:cNvPr id="156" name="Google Shape;156;p15"/>
          <p:cNvSpPr txBox="1"/>
          <p:nvPr/>
        </p:nvSpPr>
        <p:spPr>
          <a:xfrm>
            <a:off x="0" y="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u="none" cap="none" strike="noStrike">
                <a:solidFill>
                  <a:schemeClr val="lt1"/>
                </a:solidFill>
                <a:latin typeface="Gill Sans"/>
                <a:ea typeface="Gill Sans"/>
                <a:cs typeface="Gill Sans"/>
                <a:sym typeface="Gill Sans"/>
              </a:rPr>
              <a:t>7500/7150 (2009) and 7650-HS (2014) Robotic Headspace w/ First Capillary Traps </a:t>
            </a:r>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6"/>
          <p:cNvSpPr txBox="1"/>
          <p:nvPr>
            <p:ph idx="12" type="sldNum"/>
          </p:nvPr>
        </p:nvSpPr>
        <p:spPr>
          <a:xfrm>
            <a:off x="9550400" y="94134"/>
            <a:ext cx="2540000" cy="3048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62" name="Google Shape;162;p16"/>
          <p:cNvPicPr preferRelativeResize="0"/>
          <p:nvPr/>
        </p:nvPicPr>
        <p:blipFill rotWithShape="1">
          <a:blip r:embed="rId3">
            <a:alphaModFix/>
          </a:blip>
          <a:srcRect b="0" l="0" r="0" t="0"/>
          <a:stretch/>
        </p:blipFill>
        <p:spPr>
          <a:xfrm>
            <a:off x="152400" y="1106424"/>
            <a:ext cx="5623707" cy="4123944"/>
          </a:xfrm>
          <a:prstGeom prst="rect">
            <a:avLst/>
          </a:prstGeom>
          <a:noFill/>
          <a:ln>
            <a:noFill/>
          </a:ln>
        </p:spPr>
      </p:pic>
      <p:pic>
        <p:nvPicPr>
          <p:cNvPr id="163" name="Google Shape;163;p16"/>
          <p:cNvPicPr preferRelativeResize="0"/>
          <p:nvPr/>
        </p:nvPicPr>
        <p:blipFill rotWithShape="1">
          <a:blip r:embed="rId4">
            <a:alphaModFix/>
          </a:blip>
          <a:srcRect b="0" l="0" r="0" t="0"/>
          <a:stretch/>
        </p:blipFill>
        <p:spPr>
          <a:xfrm>
            <a:off x="6076137" y="2738697"/>
            <a:ext cx="5415633" cy="3566089"/>
          </a:xfrm>
          <a:prstGeom prst="rect">
            <a:avLst/>
          </a:prstGeom>
          <a:noFill/>
          <a:ln>
            <a:noFill/>
          </a:ln>
        </p:spPr>
      </p:pic>
      <p:sp>
        <p:nvSpPr>
          <p:cNvPr id="164" name="Google Shape;164;p16"/>
          <p:cNvSpPr/>
          <p:nvPr/>
        </p:nvSpPr>
        <p:spPr>
          <a:xfrm>
            <a:off x="5677231" y="1181169"/>
            <a:ext cx="6514769" cy="15575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86363"/>
              </a:lnSpc>
              <a:spcBef>
                <a:spcPts val="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The 7650HS-CTS used multiple capillary columns to greatly improve moisture elimination and polar compound recover</a:t>
            </a:r>
            <a:endParaRPr/>
          </a:p>
          <a:p>
            <a:pPr indent="-342900" lvl="0" marL="342900" marR="0" rtl="0" algn="l">
              <a:lnSpc>
                <a:spcPct val="86363"/>
              </a:lnSpc>
              <a:spcBef>
                <a:spcPts val="1800"/>
              </a:spcBef>
              <a:spcAft>
                <a:spcPts val="0"/>
              </a:spcAft>
              <a:buClr>
                <a:srgbClr val="269999"/>
              </a:buClr>
              <a:buSzPts val="3300"/>
              <a:buFont typeface="Calibri"/>
              <a:buChar char="•"/>
            </a:pPr>
            <a:r>
              <a:rPr b="0" i="0" lang="en-US" sz="2200" u="none" cap="none" strike="noStrike">
                <a:solidFill>
                  <a:schemeClr val="dk1"/>
                </a:solidFill>
                <a:latin typeface="Calibri"/>
                <a:ea typeface="Calibri"/>
                <a:cs typeface="Calibri"/>
                <a:sym typeface="Calibri"/>
              </a:rPr>
              <a:t>Used LN2 for final focusing, which was not optimal</a:t>
            </a:r>
            <a:endParaRPr/>
          </a:p>
          <a:p>
            <a:pPr indent="0" lvl="0" marL="0" marR="0" rtl="0" algn="l">
              <a:lnSpc>
                <a:spcPct val="86363"/>
              </a:lnSpc>
              <a:spcBef>
                <a:spcPts val="1800"/>
              </a:spcBef>
              <a:spcAft>
                <a:spcPts val="0"/>
              </a:spcAft>
              <a:buNone/>
            </a:pPr>
            <a:r>
              <a:t/>
            </a:r>
            <a:endParaRPr b="0" i="0" sz="2200" u="none" cap="none" strike="noStrike">
              <a:solidFill>
                <a:schemeClr val="dk1"/>
              </a:solidFill>
              <a:latin typeface="Calibri"/>
              <a:ea typeface="Calibri"/>
              <a:cs typeface="Calibri"/>
              <a:sym typeface="Calibri"/>
            </a:endParaRPr>
          </a:p>
        </p:txBody>
      </p:sp>
      <p:sp>
        <p:nvSpPr>
          <p:cNvPr id="165" name="Google Shape;165;p16"/>
          <p:cNvSpPr txBox="1"/>
          <p:nvPr/>
        </p:nvSpPr>
        <p:spPr>
          <a:xfrm>
            <a:off x="0" y="0"/>
            <a:ext cx="12192000" cy="975360"/>
          </a:xfrm>
          <a:prstGeom prst="rect">
            <a:avLst/>
          </a:prstGeom>
          <a:solidFill>
            <a:srgbClr val="269999"/>
          </a:solidFill>
          <a:ln>
            <a:noFill/>
          </a:ln>
        </p:spPr>
        <p:txBody>
          <a:bodyPr anchorCtr="0" anchor="ctr" bIns="45700" lIns="91425" spcFirstLastPara="1" rIns="91425" wrap="square" tIns="45700">
            <a:noAutofit/>
          </a:bodyPr>
          <a:lstStyle/>
          <a:p>
            <a:pPr indent="0" lvl="0" marL="0" marR="0" rtl="0" algn="ctr">
              <a:lnSpc>
                <a:spcPct val="114285"/>
              </a:lnSpc>
              <a:spcBef>
                <a:spcPts val="0"/>
              </a:spcBef>
              <a:spcAft>
                <a:spcPts val="0"/>
              </a:spcAft>
              <a:buNone/>
            </a:pPr>
            <a:r>
              <a:rPr b="1" i="0" lang="en-US" sz="2800" u="none" cap="none" strike="noStrike">
                <a:solidFill>
                  <a:schemeClr val="lt1"/>
                </a:solidFill>
                <a:latin typeface="Gill Sans"/>
                <a:ea typeface="Gill Sans"/>
                <a:cs typeface="Gill Sans"/>
                <a:sym typeface="Gill Sans"/>
              </a:rPr>
              <a:t>7650HS-CTS (2017) with 3-Stage Capillary Trap  </a:t>
            </a:r>
            <a:endParaRPr/>
          </a:p>
        </p:txBody>
      </p:sp>
    </p:spTree>
  </p:cSld>
  <p:clrMapOvr>
    <a:masterClrMapping/>
  </p:clrMapOvr>
  <p:transition>
    <p:fade thruBlk="1"/>
  </p:transition>
</p:sld>
</file>

<file path=ppt/theme/theme1.xml><?xml version="1.0" encoding="utf-8"?>
<a:theme xmlns:a="http://schemas.openxmlformats.org/drawingml/2006/main" xmlns:r="http://schemas.openxmlformats.org/officeDocument/2006/relationships" name="Ribbons">
  <a:themeElements>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